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mp4" ContentType="video/unknown"/>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9.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1.xml" ContentType="application/vnd.openxmlformats-officedocument.presentationml.notesSlide+xml"/>
  <Override PartName="/ppt/tags/tag63.xml" ContentType="application/vnd.openxmlformats-officedocument.presentationml.tags+xml"/>
  <Override PartName="/ppt/notesSlides/notesSlide1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oleObject1.bin" ContentType="application/vnd.openxmlformats-officedocument.oleObject"/>
  <Override PartName="/ppt/notesSlides/notesSlide19.xml" ContentType="application/vnd.openxmlformats-officedocument.presentationml.notesSlide+xml"/>
  <Override PartName="/ppt/tags/tag8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 id="2147483737" r:id="rId2"/>
  </p:sldMasterIdLst>
  <p:notesMasterIdLst>
    <p:notesMasterId r:id="rId50"/>
  </p:notesMasterIdLst>
  <p:sldIdLst>
    <p:sldId id="490" r:id="rId3"/>
    <p:sldId id="392" r:id="rId4"/>
    <p:sldId id="393" r:id="rId5"/>
    <p:sldId id="524" r:id="rId6"/>
    <p:sldId id="394" r:id="rId7"/>
    <p:sldId id="525" r:id="rId8"/>
    <p:sldId id="523" r:id="rId9"/>
    <p:sldId id="522" r:id="rId10"/>
    <p:sldId id="511" r:id="rId11"/>
    <p:sldId id="526" r:id="rId12"/>
    <p:sldId id="512" r:id="rId13"/>
    <p:sldId id="489" r:id="rId14"/>
    <p:sldId id="418" r:id="rId15"/>
    <p:sldId id="420" r:id="rId16"/>
    <p:sldId id="421" r:id="rId17"/>
    <p:sldId id="422" r:id="rId18"/>
    <p:sldId id="488" r:id="rId19"/>
    <p:sldId id="424" r:id="rId20"/>
    <p:sldId id="425" r:id="rId21"/>
    <p:sldId id="527" r:id="rId22"/>
    <p:sldId id="478" r:id="rId23"/>
    <p:sldId id="517" r:id="rId24"/>
    <p:sldId id="528" r:id="rId25"/>
    <p:sldId id="529" r:id="rId26"/>
    <p:sldId id="531" r:id="rId27"/>
    <p:sldId id="532" r:id="rId28"/>
    <p:sldId id="533" r:id="rId29"/>
    <p:sldId id="535" r:id="rId30"/>
    <p:sldId id="546" r:id="rId31"/>
    <p:sldId id="547" r:id="rId32"/>
    <p:sldId id="537" r:id="rId33"/>
    <p:sldId id="538" r:id="rId34"/>
    <p:sldId id="539" r:id="rId35"/>
    <p:sldId id="540" r:id="rId36"/>
    <p:sldId id="534" r:id="rId37"/>
    <p:sldId id="552" r:id="rId38"/>
    <p:sldId id="542" r:id="rId39"/>
    <p:sldId id="541" r:id="rId40"/>
    <p:sldId id="545" r:id="rId41"/>
    <p:sldId id="543" r:id="rId42"/>
    <p:sldId id="544" r:id="rId43"/>
    <p:sldId id="513" r:id="rId44"/>
    <p:sldId id="496" r:id="rId45"/>
    <p:sldId id="505" r:id="rId46"/>
    <p:sldId id="554" r:id="rId47"/>
    <p:sldId id="506" r:id="rId48"/>
    <p:sldId id="555"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29"/>
    <p:restoredTop sz="50000" autoAdjust="0"/>
  </p:normalViewPr>
  <p:slideViewPr>
    <p:cSldViewPr>
      <p:cViewPr>
        <p:scale>
          <a:sx n="77" d="100"/>
          <a:sy n="77" d="100"/>
        </p:scale>
        <p:origin x="-2224" y="-44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hen\Documents\RealBusiness\Documents\Meeting%20Notes%20and%20Comments\20150417GroupMeeting\New%20Microsoft%20Excel%20Workshee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hen\Documents\RealBusiness\Documents\Meeting%20Notes%20and%20Comments\20150417GroupMeeting\New%20Microsoft%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702247191011236"/>
          <c:y val="0.0962379702537183"/>
          <c:w val="0.897003745318352"/>
          <c:h val="0.903762029746281"/>
        </c:manualLayout>
      </c:layout>
      <c:scatterChart>
        <c:scatterStyle val="lineMarker"/>
        <c:varyColors val="0"/>
        <c:ser>
          <c:idx val="0"/>
          <c:order val="0"/>
          <c:marker>
            <c:symbol val="none"/>
          </c:marker>
          <c:xVal>
            <c:numRef>
              <c:f>Sheet1!$H$1:$H$67</c:f>
              <c:numCache>
                <c:formatCode>General</c:formatCode>
                <c:ptCount val="67"/>
                <c:pt idx="5">
                  <c:v>-0.5</c:v>
                </c:pt>
                <c:pt idx="6">
                  <c:v>0.0</c:v>
                </c:pt>
                <c:pt idx="7">
                  <c:v>0.1</c:v>
                </c:pt>
                <c:pt idx="8">
                  <c:v>0.2</c:v>
                </c:pt>
                <c:pt idx="9">
                  <c:v>0.3</c:v>
                </c:pt>
                <c:pt idx="10">
                  <c:v>0.4</c:v>
                </c:pt>
                <c:pt idx="11">
                  <c:v>0.5</c:v>
                </c:pt>
                <c:pt idx="12">
                  <c:v>0.6</c:v>
                </c:pt>
                <c:pt idx="13">
                  <c:v>0.7</c:v>
                </c:pt>
                <c:pt idx="14">
                  <c:v>0.8</c:v>
                </c:pt>
                <c:pt idx="15">
                  <c:v>0.9</c:v>
                </c:pt>
                <c:pt idx="16">
                  <c:v>1.0</c:v>
                </c:pt>
                <c:pt idx="17">
                  <c:v>1.1</c:v>
                </c:pt>
                <c:pt idx="18">
                  <c:v>1.2</c:v>
                </c:pt>
                <c:pt idx="19">
                  <c:v>1.3</c:v>
                </c:pt>
                <c:pt idx="20">
                  <c:v>1.4</c:v>
                </c:pt>
                <c:pt idx="21">
                  <c:v>1.5</c:v>
                </c:pt>
                <c:pt idx="22">
                  <c:v>1.6</c:v>
                </c:pt>
                <c:pt idx="23">
                  <c:v>1.7</c:v>
                </c:pt>
                <c:pt idx="24">
                  <c:v>1.8</c:v>
                </c:pt>
                <c:pt idx="25">
                  <c:v>1.9</c:v>
                </c:pt>
                <c:pt idx="26">
                  <c:v>2.0</c:v>
                </c:pt>
                <c:pt idx="27">
                  <c:v>2.1</c:v>
                </c:pt>
                <c:pt idx="28">
                  <c:v>2.2</c:v>
                </c:pt>
                <c:pt idx="29">
                  <c:v>2.3</c:v>
                </c:pt>
                <c:pt idx="30">
                  <c:v>2.4</c:v>
                </c:pt>
                <c:pt idx="31">
                  <c:v>2.5</c:v>
                </c:pt>
                <c:pt idx="32">
                  <c:v>2.6</c:v>
                </c:pt>
                <c:pt idx="33">
                  <c:v>2.7</c:v>
                </c:pt>
                <c:pt idx="34">
                  <c:v>2.8</c:v>
                </c:pt>
                <c:pt idx="35">
                  <c:v>2.9</c:v>
                </c:pt>
                <c:pt idx="36">
                  <c:v>3.0</c:v>
                </c:pt>
                <c:pt idx="37">
                  <c:v>3.1</c:v>
                </c:pt>
                <c:pt idx="38">
                  <c:v>3.2</c:v>
                </c:pt>
                <c:pt idx="39">
                  <c:v>3.3</c:v>
                </c:pt>
                <c:pt idx="40">
                  <c:v>3.4</c:v>
                </c:pt>
                <c:pt idx="41">
                  <c:v>3.5</c:v>
                </c:pt>
                <c:pt idx="42">
                  <c:v>3.6</c:v>
                </c:pt>
                <c:pt idx="43">
                  <c:v>3.7</c:v>
                </c:pt>
                <c:pt idx="44">
                  <c:v>3.8</c:v>
                </c:pt>
                <c:pt idx="45">
                  <c:v>3.9</c:v>
                </c:pt>
                <c:pt idx="46">
                  <c:v>4.0</c:v>
                </c:pt>
                <c:pt idx="47">
                  <c:v>4.1</c:v>
                </c:pt>
                <c:pt idx="48">
                  <c:v>4.2</c:v>
                </c:pt>
                <c:pt idx="49">
                  <c:v>4.3</c:v>
                </c:pt>
                <c:pt idx="50">
                  <c:v>4.4</c:v>
                </c:pt>
                <c:pt idx="51">
                  <c:v>4.5</c:v>
                </c:pt>
                <c:pt idx="52">
                  <c:v>4.6</c:v>
                </c:pt>
                <c:pt idx="53">
                  <c:v>4.7</c:v>
                </c:pt>
                <c:pt idx="54">
                  <c:v>4.8</c:v>
                </c:pt>
                <c:pt idx="55">
                  <c:v>4.9</c:v>
                </c:pt>
                <c:pt idx="56">
                  <c:v>5.0</c:v>
                </c:pt>
                <c:pt idx="57">
                  <c:v>5.1</c:v>
                </c:pt>
                <c:pt idx="58">
                  <c:v>5.2</c:v>
                </c:pt>
                <c:pt idx="59">
                  <c:v>5.3</c:v>
                </c:pt>
                <c:pt idx="60">
                  <c:v>5.4</c:v>
                </c:pt>
                <c:pt idx="61">
                  <c:v>5.5</c:v>
                </c:pt>
                <c:pt idx="62">
                  <c:v>5.6</c:v>
                </c:pt>
                <c:pt idx="63">
                  <c:v>5.7</c:v>
                </c:pt>
                <c:pt idx="64">
                  <c:v>5.8</c:v>
                </c:pt>
                <c:pt idx="65">
                  <c:v>5.9</c:v>
                </c:pt>
                <c:pt idx="66">
                  <c:v>6.0</c:v>
                </c:pt>
              </c:numCache>
            </c:numRef>
          </c:xVal>
          <c:yVal>
            <c:numRef>
              <c:f>Sheet1!$I$1:$I$67</c:f>
              <c:numCache>
                <c:formatCode>General</c:formatCode>
                <c:ptCount val="67"/>
                <c:pt idx="5">
                  <c:v>-2.0</c:v>
                </c:pt>
                <c:pt idx="6">
                  <c:v>0.0</c:v>
                </c:pt>
                <c:pt idx="7">
                  <c:v>0.245960311115695</c:v>
                </c:pt>
                <c:pt idx="8">
                  <c:v>0.445108185698494</c:v>
                </c:pt>
                <c:pt idx="9">
                  <c:v>0.604125812241143</c:v>
                </c:pt>
                <c:pt idx="10">
                  <c:v>0.728847520156204</c:v>
                </c:pt>
                <c:pt idx="11">
                  <c:v>0.824360635350064</c:v>
                </c:pt>
                <c:pt idx="12">
                  <c:v>0.895094818584762</c:v>
                </c:pt>
                <c:pt idx="13">
                  <c:v>0.944901165303202</c:v>
                </c:pt>
                <c:pt idx="14">
                  <c:v>0.977122206528136</c:v>
                </c:pt>
                <c:pt idx="15">
                  <c:v>0.994653826268083</c:v>
                </c:pt>
                <c:pt idx="16">
                  <c:v>1.0</c:v>
                </c:pt>
                <c:pt idx="17">
                  <c:v>0.995321159839555</c:v>
                </c:pt>
                <c:pt idx="18">
                  <c:v>0.982476903693578</c:v>
                </c:pt>
                <c:pt idx="19">
                  <c:v>0.963063686886233</c:v>
                </c:pt>
                <c:pt idx="20">
                  <c:v>0.938448064449895</c:v>
                </c:pt>
                <c:pt idx="21">
                  <c:v>0.90979598956895</c:v>
                </c:pt>
                <c:pt idx="22">
                  <c:v>0.878098617750442</c:v>
                </c:pt>
                <c:pt idx="23">
                  <c:v>0.844195016445396</c:v>
                </c:pt>
                <c:pt idx="24">
                  <c:v>0.808792135410999</c:v>
                </c:pt>
                <c:pt idx="25">
                  <c:v>0.772482353507138</c:v>
                </c:pt>
                <c:pt idx="26">
                  <c:v>0.735758882342885</c:v>
                </c:pt>
                <c:pt idx="27">
                  <c:v>0.699029275765967</c:v>
                </c:pt>
                <c:pt idx="28">
                  <c:v>0.662627266206845</c:v>
                </c:pt>
                <c:pt idx="29">
                  <c:v>0.626823123978229</c:v>
                </c:pt>
                <c:pt idx="30">
                  <c:v>0.591832713459856</c:v>
                </c:pt>
                <c:pt idx="31">
                  <c:v>0.557825400371075</c:v>
                </c:pt>
                <c:pt idx="32">
                  <c:v>0.524930946786104</c:v>
                </c:pt>
                <c:pt idx="33">
                  <c:v>0.493245514942383</c:v>
                </c:pt>
                <c:pt idx="34">
                  <c:v>0.462836887020442</c:v>
                </c:pt>
                <c:pt idx="35">
                  <c:v>0.433748995745642</c:v>
                </c:pt>
                <c:pt idx="36">
                  <c:v>0.406005849709838</c:v>
                </c:pt>
                <c:pt idx="37">
                  <c:v>0.379614927584244</c:v>
                </c:pt>
                <c:pt idx="38">
                  <c:v>0.354570106759468</c:v>
                </c:pt>
                <c:pt idx="39">
                  <c:v>0.330854184285252</c:v>
                </c:pt>
                <c:pt idx="40">
                  <c:v>0.308441041184003</c:v>
                </c:pt>
                <c:pt idx="41">
                  <c:v>0.287297495183646</c:v>
                </c:pt>
                <c:pt idx="42">
                  <c:v>0.267384881571602</c:v>
                </c:pt>
                <c:pt idx="43">
                  <c:v>0.248660397137074</c:v>
                </c:pt>
                <c:pt idx="44">
                  <c:v>0.231078237975828</c:v>
                </c:pt>
                <c:pt idx="45">
                  <c:v>0.214590558219988</c:v>
                </c:pt>
                <c:pt idx="46">
                  <c:v>0.199148273471456</c:v>
                </c:pt>
                <c:pt idx="47">
                  <c:v>0.184701729813587</c:v>
                </c:pt>
                <c:pt idx="48">
                  <c:v>0.171201256709138</c:v>
                </c:pt>
                <c:pt idx="49">
                  <c:v>0.158597619825332</c:v>
                </c:pt>
                <c:pt idx="50">
                  <c:v>0.146842387825435</c:v>
                </c:pt>
                <c:pt idx="51">
                  <c:v>0.135888225400433</c:v>
                </c:pt>
                <c:pt idx="52">
                  <c:v>0.125689123257546</c:v>
                </c:pt>
                <c:pt idx="53">
                  <c:v>0.116200574410595</c:v>
                </c:pt>
                <c:pt idx="54">
                  <c:v>0.107379704909595</c:v>
                </c:pt>
                <c:pt idx="55">
                  <c:v>0.0991853660844415</c:v>
                </c:pt>
                <c:pt idx="56">
                  <c:v>0.0915781944436709</c:v>
                </c:pt>
                <c:pt idx="57">
                  <c:v>0.0845206445489824</c:v>
                </c:pt>
                <c:pt idx="58">
                  <c:v>0.0779769994664841</c:v>
                </c:pt>
                <c:pt idx="59">
                  <c:v>0.0719133627646649</c:v>
                </c:pt>
                <c:pt idx="60">
                  <c:v>0.0662976354765696</c:v>
                </c:pt>
                <c:pt idx="61">
                  <c:v>0.0610994809603327</c:v>
                </c:pt>
                <c:pt idx="62">
                  <c:v>0.0562902801699481</c:v>
                </c:pt>
                <c:pt idx="63">
                  <c:v>0.0518430794796661</c:v>
                </c:pt>
                <c:pt idx="64">
                  <c:v>0.0477325328843162</c:v>
                </c:pt>
                <c:pt idx="65">
                  <c:v>0.0439348401184536</c:v>
                </c:pt>
                <c:pt idx="66">
                  <c:v>0.0404276819945128</c:v>
                </c:pt>
              </c:numCache>
            </c:numRef>
          </c:yVal>
          <c:smooth val="0"/>
        </c:ser>
        <c:dLbls>
          <c:showLegendKey val="0"/>
          <c:showVal val="0"/>
          <c:showCatName val="0"/>
          <c:showSerName val="0"/>
          <c:showPercent val="0"/>
          <c:showBubbleSize val="0"/>
        </c:dLbls>
        <c:axId val="2134841576"/>
        <c:axId val="2134848520"/>
      </c:scatterChart>
      <c:valAx>
        <c:axId val="2134841576"/>
        <c:scaling>
          <c:orientation val="minMax"/>
        </c:scaling>
        <c:delete val="1"/>
        <c:axPos val="b"/>
        <c:numFmt formatCode="General" sourceLinked="1"/>
        <c:majorTickMark val="out"/>
        <c:minorTickMark val="none"/>
        <c:tickLblPos val="none"/>
        <c:crossAx val="2134848520"/>
        <c:crosses val="autoZero"/>
        <c:crossBetween val="midCat"/>
      </c:valAx>
      <c:valAx>
        <c:axId val="2134848520"/>
        <c:scaling>
          <c:orientation val="minMax"/>
        </c:scaling>
        <c:delete val="1"/>
        <c:axPos val="l"/>
        <c:majorGridlines>
          <c:spPr>
            <a:ln>
              <a:noFill/>
            </a:ln>
          </c:spPr>
        </c:majorGridlines>
        <c:numFmt formatCode="General" sourceLinked="1"/>
        <c:majorTickMark val="out"/>
        <c:minorTickMark val="none"/>
        <c:tickLblPos val="none"/>
        <c:crossAx val="2134841576"/>
        <c:crosses val="autoZero"/>
        <c:crossBetween val="midCat"/>
      </c:valAx>
      <c:spPr>
        <a:noFill/>
        <a:ln>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dLbls>
          <c:showLegendKey val="0"/>
          <c:showVal val="0"/>
          <c:showCatName val="0"/>
          <c:showSerName val="0"/>
          <c:showPercent val="0"/>
          <c:showBubbleSize val="0"/>
        </c:dLbls>
        <c:axId val="2134231800"/>
        <c:axId val="2134235016"/>
      </c:scatterChart>
      <c:valAx>
        <c:axId val="2134231800"/>
        <c:scaling>
          <c:orientation val="minMax"/>
        </c:scaling>
        <c:delete val="1"/>
        <c:axPos val="b"/>
        <c:numFmt formatCode="General" sourceLinked="1"/>
        <c:majorTickMark val="out"/>
        <c:minorTickMark val="none"/>
        <c:tickLblPos val="none"/>
        <c:crossAx val="2134235016"/>
        <c:crosses val="autoZero"/>
        <c:crossBetween val="midCat"/>
      </c:valAx>
      <c:valAx>
        <c:axId val="2134235016"/>
        <c:scaling>
          <c:orientation val="minMax"/>
        </c:scaling>
        <c:delete val="1"/>
        <c:axPos val="l"/>
        <c:numFmt formatCode="General" sourceLinked="1"/>
        <c:majorTickMark val="out"/>
        <c:minorTickMark val="none"/>
        <c:tickLblPos val="none"/>
        <c:crossAx val="2134231800"/>
        <c:crosses val="autoZero"/>
        <c:crossBetween val="midCat"/>
      </c:valAx>
      <c:spPr>
        <a:noFill/>
        <a:ln>
          <a:noFill/>
        </a:ln>
      </c:spPr>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body"/>
          </p:nvPr>
        </p:nvSpPr>
        <p:spPr>
          <a:xfrm>
            <a:off x="777240" y="4777560"/>
            <a:ext cx="6217560" cy="4525920"/>
          </a:xfrm>
          <a:prstGeom prst="rect">
            <a:avLst/>
          </a:prstGeom>
        </p:spPr>
        <p:txBody>
          <a:bodyPr wrap="none" lIns="0" tIns="0" rIns="0" bIns="0"/>
          <a:lstStyle/>
          <a:p>
            <a:r>
              <a:rPr lang="en-US"/>
              <a:t>Click to edit the notes format</a:t>
            </a:r>
            <a:endParaRPr/>
          </a:p>
        </p:txBody>
      </p:sp>
      <p:sp>
        <p:nvSpPr>
          <p:cNvPr id="77" name="PlaceHolder 2"/>
          <p:cNvSpPr>
            <a:spLocks noGrp="1"/>
          </p:cNvSpPr>
          <p:nvPr>
            <p:ph type="hdr"/>
          </p:nvPr>
        </p:nvSpPr>
        <p:spPr>
          <a:xfrm>
            <a:off x="0" y="0"/>
            <a:ext cx="3372840" cy="502560"/>
          </a:xfrm>
          <a:prstGeom prst="rect">
            <a:avLst/>
          </a:prstGeom>
        </p:spPr>
        <p:txBody>
          <a:bodyPr wrap="none" lIns="0" tIns="0" rIns="0" bIns="0"/>
          <a:lstStyle/>
          <a:p>
            <a:r>
              <a:rPr lang="en-US"/>
              <a:t>&lt;header&gt;</a:t>
            </a:r>
            <a:endParaRPr/>
          </a:p>
        </p:txBody>
      </p:sp>
      <p:sp>
        <p:nvSpPr>
          <p:cNvPr id="78" name="PlaceHolder 3"/>
          <p:cNvSpPr>
            <a:spLocks noGrp="1"/>
          </p:cNvSpPr>
          <p:nvPr>
            <p:ph type="dt"/>
          </p:nvPr>
        </p:nvSpPr>
        <p:spPr>
          <a:xfrm>
            <a:off x="4399200" y="0"/>
            <a:ext cx="3372840" cy="502560"/>
          </a:xfrm>
          <a:prstGeom prst="rect">
            <a:avLst/>
          </a:prstGeom>
        </p:spPr>
        <p:txBody>
          <a:bodyPr wrap="none" lIns="0" tIns="0" rIns="0" bIns="0"/>
          <a:lstStyle/>
          <a:p>
            <a:pPr algn="r"/>
            <a:r>
              <a:rPr lang="en-US"/>
              <a:t>&lt;date/time&gt;</a:t>
            </a:r>
            <a:endParaRPr/>
          </a:p>
        </p:txBody>
      </p:sp>
      <p:sp>
        <p:nvSpPr>
          <p:cNvPr id="79" name="PlaceHolder 4"/>
          <p:cNvSpPr>
            <a:spLocks noGrp="1"/>
          </p:cNvSpPr>
          <p:nvPr>
            <p:ph type="ftr"/>
          </p:nvPr>
        </p:nvSpPr>
        <p:spPr>
          <a:xfrm>
            <a:off x="0" y="9555480"/>
            <a:ext cx="3372840" cy="502560"/>
          </a:xfrm>
          <a:prstGeom prst="rect">
            <a:avLst/>
          </a:prstGeom>
        </p:spPr>
        <p:txBody>
          <a:bodyPr wrap="none" lIns="0" tIns="0" rIns="0" bIns="0" anchor="b"/>
          <a:lstStyle/>
          <a:p>
            <a:r>
              <a:rPr lang="en-US"/>
              <a:t>&lt;footer&gt;</a:t>
            </a:r>
            <a:endParaRPr/>
          </a:p>
        </p:txBody>
      </p:sp>
      <p:sp>
        <p:nvSpPr>
          <p:cNvPr id="80" name="PlaceHolder 5"/>
          <p:cNvSpPr>
            <a:spLocks noGrp="1"/>
          </p:cNvSpPr>
          <p:nvPr>
            <p:ph type="sldNum"/>
          </p:nvPr>
        </p:nvSpPr>
        <p:spPr>
          <a:xfrm>
            <a:off x="4399200" y="9555480"/>
            <a:ext cx="3372840" cy="502560"/>
          </a:xfrm>
          <a:prstGeom prst="rect">
            <a:avLst/>
          </a:prstGeom>
        </p:spPr>
        <p:txBody>
          <a:bodyPr wrap="none" lIns="0" tIns="0" rIns="0" bIns="0" anchor="b"/>
          <a:lstStyle/>
          <a:p>
            <a:pPr algn="r"/>
            <a:fld id="{FA50814D-1319-4FAB-B65E-95AA00E0006B}" type="slidenum">
              <a:rPr lang="en-US"/>
              <a:t>‹#›</a:t>
            </a:fld>
            <a:endParaRPr/>
          </a:p>
        </p:txBody>
      </p:sp>
    </p:spTree>
    <p:extLst>
      <p:ext uri="{BB962C8B-B14F-4D97-AF65-F5344CB8AC3E}">
        <p14:creationId xmlns:p14="http://schemas.microsoft.com/office/powerpoint/2010/main" val="4035512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Also describe mixed monolayers here as well</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7E44E1-0659-D34E-A23D-112B7A78F0F2}" type="slidenum">
              <a:rPr lang="en-US" sz="1200">
                <a:solidFill>
                  <a:prstClr val="black"/>
                </a:solidFill>
              </a:rPr>
              <a:pPr eaLnBrk="1" hangingPunct="1"/>
              <a:t>3</a:t>
            </a:fld>
            <a:endParaRPr lang="en-US" sz="1200">
              <a:solidFill>
                <a:prstClr val="black"/>
              </a:solidFill>
            </a:endParaRPr>
          </a:p>
        </p:txBody>
      </p:sp>
    </p:spTree>
    <p:extLst>
      <p:ext uri="{BB962C8B-B14F-4D97-AF65-F5344CB8AC3E}">
        <p14:creationId xmlns:p14="http://schemas.microsoft.com/office/powerpoint/2010/main" val="166241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92D893F1-0B8F-407C-AA3E-8C323A0DEEE2}" type="slidenum">
              <a:rPr lang="en-US" sz="1200">
                <a:solidFill>
                  <a:srgbClr val="000000"/>
                </a:solidFill>
                <a:latin typeface="+mn-lt"/>
                <a:ea typeface="+mn-ea"/>
              </a:rPr>
              <a:t>18</a:t>
            </a:fld>
            <a:endParaRPr/>
          </a:p>
        </p:txBody>
      </p:sp>
      <p:sp>
        <p:nvSpPr>
          <p:cNvPr id="25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1703021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ustomShape 1"/>
          <p:cNvSpPr/>
          <p:nvPr/>
        </p:nvSpPr>
        <p:spPr>
          <a:xfrm>
            <a:off x="3884760" y="8685360"/>
            <a:ext cx="2969280" cy="454680"/>
          </a:xfrm>
          <a:prstGeom prst="rect">
            <a:avLst/>
          </a:prstGeom>
          <a:noFill/>
        </p:spPr>
        <p:txBody>
          <a:bodyPr lIns="90000" tIns="45000" rIns="90000" bIns="45000" anchor="b"/>
          <a:lstStyle/>
          <a:p>
            <a:pPr algn="r"/>
            <a:fld id="{3B6EC399-D959-4B04-909B-3A0D6193ACE8}" type="slidenum">
              <a:rPr lang="en-US" sz="1200">
                <a:solidFill>
                  <a:srgbClr val="000000"/>
                </a:solidFill>
                <a:latin typeface="Calibri"/>
              </a:rPr>
              <a:pPr algn="r"/>
              <a:t>19</a:t>
            </a:fld>
            <a:endParaRPr>
              <a:solidFill>
                <a:prstClr val="black"/>
              </a:solidFill>
              <a:latin typeface="Calibri"/>
            </a:endParaRPr>
          </a:p>
        </p:txBody>
      </p:sp>
      <p:sp>
        <p:nvSpPr>
          <p:cNvPr id="281" name="PlaceHolder 2"/>
          <p:cNvSpPr>
            <a:spLocks noGrp="1"/>
          </p:cNvSpPr>
          <p:nvPr>
            <p:ph type="body"/>
          </p:nvPr>
        </p:nvSpPr>
        <p:spPr>
          <a:xfrm>
            <a:off x="685800" y="4343400"/>
            <a:ext cx="5483880" cy="4112280"/>
          </a:xfrm>
          <a:prstGeom prst="rect">
            <a:avLst/>
          </a:prstGeom>
        </p:spPr>
        <p:txBody>
          <a:bodyPr lIns="0" tIns="0" rIns="0" bIns="0"/>
          <a:lstStyle/>
          <a:p>
            <a:endParaRPr/>
          </a:p>
        </p:txBody>
      </p:sp>
    </p:spTree>
    <p:extLst>
      <p:ext uri="{BB962C8B-B14F-4D97-AF65-F5344CB8AC3E}">
        <p14:creationId xmlns:p14="http://schemas.microsoft.com/office/powerpoint/2010/main" val="1023194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0D468AF3-C2F2-4C4E-B08B-969B5CC81E43}" type="slidenum">
              <a:rPr lang="en-US" sz="1200">
                <a:solidFill>
                  <a:srgbClr val="000000"/>
                </a:solidFill>
                <a:latin typeface="+mn-lt"/>
                <a:ea typeface="+mn-ea"/>
              </a:rPr>
              <a:t>21</a:t>
            </a:fld>
            <a:endParaRPr/>
          </a:p>
        </p:txBody>
      </p:sp>
      <p:sp>
        <p:nvSpPr>
          <p:cNvPr id="26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192147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0D468AF3-C2F2-4C4E-B08B-969B5CC81E43}" type="slidenum">
              <a:rPr lang="en-US" sz="1200">
                <a:solidFill>
                  <a:srgbClr val="000000"/>
                </a:solidFill>
                <a:latin typeface="+mn-lt"/>
                <a:ea typeface="+mn-ea"/>
              </a:rPr>
              <a:t>23</a:t>
            </a:fld>
            <a:endParaRPr/>
          </a:p>
        </p:txBody>
      </p:sp>
      <p:sp>
        <p:nvSpPr>
          <p:cNvPr id="26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89387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0D468AF3-C2F2-4C4E-B08B-969B5CC81E43}" type="slidenum">
              <a:rPr lang="en-US" sz="1200">
                <a:solidFill>
                  <a:srgbClr val="000000"/>
                </a:solidFill>
                <a:latin typeface="+mn-lt"/>
                <a:ea typeface="+mn-ea"/>
              </a:rPr>
              <a:t>24</a:t>
            </a:fld>
            <a:endParaRPr/>
          </a:p>
        </p:txBody>
      </p:sp>
      <p:sp>
        <p:nvSpPr>
          <p:cNvPr id="26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1245298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0D468AF3-C2F2-4C4E-B08B-969B5CC81E43}" type="slidenum">
              <a:rPr lang="en-US" sz="1200">
                <a:solidFill>
                  <a:srgbClr val="000000"/>
                </a:solidFill>
                <a:latin typeface="+mn-lt"/>
                <a:ea typeface="+mn-ea"/>
              </a:rPr>
              <a:t>25</a:t>
            </a:fld>
            <a:endParaRPr/>
          </a:p>
        </p:txBody>
      </p:sp>
      <p:sp>
        <p:nvSpPr>
          <p:cNvPr id="26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443060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0D468AF3-C2F2-4C4E-B08B-969B5CC81E43}" type="slidenum">
              <a:rPr lang="en-US" sz="1200">
                <a:solidFill>
                  <a:srgbClr val="000000"/>
                </a:solidFill>
                <a:latin typeface="+mn-lt"/>
                <a:ea typeface="+mn-ea"/>
              </a:rPr>
              <a:t>26</a:t>
            </a:fld>
            <a:endParaRPr/>
          </a:p>
        </p:txBody>
      </p:sp>
      <p:sp>
        <p:nvSpPr>
          <p:cNvPr id="26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1191128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143000" y="685800"/>
            <a:ext cx="4572000" cy="3429000"/>
          </a:xfrm>
          <a:prstGeom prst="rect">
            <a:avLst/>
          </a:prstGeom>
          <a:ln/>
        </p:spPr>
      </p:sp>
      <p:sp>
        <p:nvSpPr>
          <p:cNvPr id="49155" name="Notes Placeholder 2"/>
          <p:cNvSpPr>
            <a:spLocks noGrp="1"/>
          </p:cNvSpPr>
          <p:nvPr>
            <p:ph type="body" idx="1"/>
          </p:nvPr>
        </p:nvSpPr>
        <p:spPr>
          <a:noFill/>
          <a:ln/>
        </p:spPr>
        <p:txBody>
          <a:bodyPr/>
          <a:lstStyle/>
          <a:p>
            <a:r>
              <a:rPr lang="en-US" dirty="0" smtClean="0">
                <a:latin typeface="Arial" charset="0"/>
              </a:rPr>
              <a:t>Self assembly</a:t>
            </a:r>
            <a:r>
              <a:rPr lang="en-US" baseline="0" dirty="0" smtClean="0">
                <a:latin typeface="Arial" charset="0"/>
              </a:rPr>
              <a:t> monolayer and Interfacial fracture energy</a:t>
            </a:r>
          </a:p>
          <a:p>
            <a:endParaRPr lang="en-US" baseline="0" dirty="0" smtClean="0">
              <a:latin typeface="Arial" charset="0"/>
            </a:endParaRPr>
          </a:p>
          <a:p>
            <a:endParaRPr lang="en-US" dirty="0" smtClean="0">
              <a:latin typeface="Arial" charset="0"/>
            </a:endParaRPr>
          </a:p>
        </p:txBody>
      </p:sp>
      <p:sp>
        <p:nvSpPr>
          <p:cNvPr id="49156" name="Slide Number Placeholder 3"/>
          <p:cNvSpPr>
            <a:spLocks noGrp="1"/>
          </p:cNvSpPr>
          <p:nvPr>
            <p:ph type="sldNum" sz="quarter" idx="5"/>
          </p:nvPr>
        </p:nvSpPr>
        <p:spPr>
          <a:noFill/>
        </p:spPr>
        <p:txBody>
          <a:bodyPr/>
          <a:lstStyle/>
          <a:p>
            <a:fld id="{A2FA51ED-D283-4EE3-B9CB-0E22EAE1A1EE}" type="slidenum">
              <a:rPr lang="en-US" altLang="zh-CN" smtClean="0">
                <a:solidFill>
                  <a:prstClr val="black"/>
                </a:solidFill>
              </a:rPr>
              <a:pPr/>
              <a:t>27</a:t>
            </a:fld>
            <a:endParaRPr lang="en-US" altLang="zh-CN" dirty="0" smtClean="0">
              <a:solidFill>
                <a:prstClr val="black"/>
              </a:solidFill>
            </a:endParaRPr>
          </a:p>
        </p:txBody>
      </p:sp>
    </p:spTree>
    <p:extLst>
      <p:ext uri="{BB962C8B-B14F-4D97-AF65-F5344CB8AC3E}">
        <p14:creationId xmlns:p14="http://schemas.microsoft.com/office/powerpoint/2010/main" val="4034266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3000" b="1">
                <a:solidFill>
                  <a:schemeClr val="tx1"/>
                </a:solidFill>
                <a:latin typeface="Arial" charset="0"/>
                <a:ea typeface="ＭＳ Ｐゴシック" charset="-128"/>
              </a:defRPr>
            </a:lvl1pPr>
            <a:lvl2pPr marL="37931725" indent="-37474525" defTabSz="931863"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fld id="{D37982A5-C824-BE41-A70D-5B85FF95B7B5}" type="slidenum">
              <a:rPr lang="en-US" altLang="en-US" sz="1200" b="0">
                <a:latin typeface="Times New Roman" charset="0"/>
              </a:rPr>
              <a:pPr eaLnBrk="1" hangingPunct="1"/>
              <a:t>29</a:t>
            </a:fld>
            <a:endParaRPr lang="en-US" altLang="en-US" sz="1200" b="0">
              <a:latin typeface="Times New Roman" charset="0"/>
            </a:endParaRPr>
          </a:p>
        </p:txBody>
      </p:sp>
      <p:sp>
        <p:nvSpPr>
          <p:cNvPr id="36867" name="Rectangle 2"/>
          <p:cNvSpPr>
            <a:spLocks noGrp="1" noRot="1" noChangeAspect="1" noChangeArrowheads="1" noTextEdit="1"/>
          </p:cNvSpPr>
          <p:nvPr>
            <p:ph type="sldImg"/>
          </p:nvPr>
        </p:nvSpPr>
        <p:spPr>
          <a:xfrm>
            <a:off x="1181100" y="698500"/>
            <a:ext cx="4648200" cy="3486150"/>
          </a:xfrm>
          <a:prstGeom prst="rect">
            <a:avLst/>
          </a:prstGeom>
          <a:ln/>
        </p:spPr>
      </p:sp>
      <p:sp>
        <p:nvSpPr>
          <p:cNvPr id="36868" name="Rectangle 3"/>
          <p:cNvSpPr>
            <a:spLocks noGrp="1" noChangeArrowheads="1"/>
          </p:cNvSpPr>
          <p:nvPr>
            <p:ph type="body" idx="1"/>
          </p:nvPr>
        </p:nvSpPr>
        <p:spPr>
          <a:xfrm>
            <a:off x="701675" y="4416425"/>
            <a:ext cx="560705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Times New Roman" charset="0"/>
              </a:rPr>
              <a:t>Different from the spectral/FE method, the nonlinear beam model simulate the consequent delamination process after the spallation failure of the precrack </a:t>
            </a:r>
          </a:p>
          <a:p>
            <a:pPr eaLnBrk="1" hangingPunct="1">
              <a:buFontTx/>
              <a:buChar char="•"/>
            </a:pPr>
            <a:r>
              <a:rPr lang="en-US" altLang="en-US">
                <a:latin typeface="Times New Roman" charset="0"/>
              </a:rPr>
              <a:t>At that point, the precrack is lifted off the substrate at certain velocity V0 which can be determined by a simple 1D wave propagation analysis as illustrated below </a:t>
            </a:r>
          </a:p>
          <a:p>
            <a:pPr eaLnBrk="1" hangingPunct="1">
              <a:buFontTx/>
              <a:buChar char="•"/>
            </a:pPr>
            <a:r>
              <a:rPr lang="en-US" altLang="en-US">
                <a:latin typeface="Times New Roman" charset="0"/>
              </a:rPr>
              <a:t>In this 1D analysis, this average velocity can be determined from the total kinetic energy trapped in the pre-crack region of the film </a:t>
            </a:r>
          </a:p>
        </p:txBody>
      </p:sp>
    </p:spTree>
    <p:extLst>
      <p:ext uri="{BB962C8B-B14F-4D97-AF65-F5344CB8AC3E}">
        <p14:creationId xmlns:p14="http://schemas.microsoft.com/office/powerpoint/2010/main" val="1199874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3000" b="1">
                <a:solidFill>
                  <a:schemeClr val="tx1"/>
                </a:solidFill>
                <a:latin typeface="Arial" charset="0"/>
                <a:ea typeface="ＭＳ Ｐゴシック" charset="-128"/>
              </a:defRPr>
            </a:lvl1pPr>
            <a:lvl2pPr marL="37931725" indent="-37474525" defTabSz="931863"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fld id="{81BF0077-484D-174C-B2F9-64AEBB48ADE7}" type="slidenum">
              <a:rPr lang="en-US" altLang="en-US" sz="1200" b="0">
                <a:latin typeface="Times New Roman" charset="0"/>
              </a:rPr>
              <a:pPr eaLnBrk="1" hangingPunct="1"/>
              <a:t>30</a:t>
            </a:fld>
            <a:endParaRPr lang="en-US" altLang="en-US" sz="1200" b="0">
              <a:latin typeface="Times New Roman" charset="0"/>
            </a:endParaRPr>
          </a:p>
        </p:txBody>
      </p:sp>
      <p:sp>
        <p:nvSpPr>
          <p:cNvPr id="38915" name="Rectangle 2"/>
          <p:cNvSpPr>
            <a:spLocks noGrp="1" noRot="1" noChangeAspect="1" noChangeArrowheads="1" noTextEdit="1"/>
          </p:cNvSpPr>
          <p:nvPr>
            <p:ph type="sldImg"/>
          </p:nvPr>
        </p:nvSpPr>
        <p:spPr>
          <a:xfrm>
            <a:off x="1181100" y="698500"/>
            <a:ext cx="4648200" cy="3486150"/>
          </a:xfrm>
          <a:prstGeom prst="rect">
            <a:avLst/>
          </a:prstGeom>
          <a:ln/>
        </p:spPr>
      </p:sp>
      <p:sp>
        <p:nvSpPr>
          <p:cNvPr id="38916" name="Rectangle 3"/>
          <p:cNvSpPr>
            <a:spLocks noGrp="1" noChangeArrowheads="1"/>
          </p:cNvSpPr>
          <p:nvPr>
            <p:ph type="body" idx="1"/>
          </p:nvPr>
        </p:nvSpPr>
        <p:spPr>
          <a:xfrm>
            <a:off x="701675" y="4416425"/>
            <a:ext cx="560705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a:latin typeface="Times New Roman" charset="0"/>
              </a:rPr>
              <a:t>Here is an example of the deformation of the film using the beam model and for comparison, we have here also the experimental results   </a:t>
            </a:r>
          </a:p>
          <a:p>
            <a:pPr eaLnBrk="1" hangingPunct="1">
              <a:buFontTx/>
              <a:buChar char="•"/>
            </a:pPr>
            <a:r>
              <a:rPr lang="en-US" altLang="en-US">
                <a:latin typeface="Times New Roman" charset="0"/>
              </a:rPr>
              <a:t>We got here 3 micron Al Film with 300 micron precrack which is similar to the adhesion test configuration</a:t>
            </a:r>
          </a:p>
          <a:p>
            <a:pPr eaLnBrk="1" hangingPunct="1">
              <a:buFontTx/>
              <a:buChar char="•"/>
            </a:pPr>
            <a:r>
              <a:rPr lang="en-US" altLang="en-US">
                <a:latin typeface="Times New Roman" charset="0"/>
              </a:rPr>
              <a:t>It clearly shows that the film experience large deformation and large rotation </a:t>
            </a:r>
          </a:p>
          <a:p>
            <a:pPr eaLnBrk="1" hangingPunct="1">
              <a:buFontTx/>
              <a:buChar char="•"/>
            </a:pPr>
            <a:r>
              <a:rPr lang="en-US" altLang="en-US">
                <a:latin typeface="Times New Roman" charset="0"/>
              </a:rPr>
              <a:t>The comparison with 2D model is presented in the next slide ……</a:t>
            </a:r>
          </a:p>
        </p:txBody>
      </p:sp>
    </p:spTree>
    <p:extLst>
      <p:ext uri="{BB962C8B-B14F-4D97-AF65-F5344CB8AC3E}">
        <p14:creationId xmlns:p14="http://schemas.microsoft.com/office/powerpoint/2010/main" val="1758430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laser-induced ablation of the confined Al absorbing layer results in the generation of a high amplitude compressive acoustic pulse, with a rise time comparable to that of the impinging light pulse. Upon reaching the free surface of the test film, the compressive pulse reflects back as a tensile pulse and loads the interface of interest in tension. If the magnitude of this tensile stress pulse is greater than the interfacial adhesion strength, the test film spalls from the substrate. 234 nm. 16.5 </a:t>
            </a:r>
            <a:r>
              <a:rPr lang="en-US" dirty="0" smtClean="0">
                <a:latin typeface="Calibri" charset="0"/>
                <a:ea typeface="ＭＳ Ｐゴシック" charset="0"/>
                <a:cs typeface="ＭＳ Ｐゴシック" charset="0"/>
              </a:rPr>
              <a:t>ns</a:t>
            </a:r>
          </a:p>
          <a:p>
            <a:endParaRPr lang="en-US" dirty="0" smtClean="0">
              <a:latin typeface="Calibri" charset="0"/>
              <a:ea typeface="ＭＳ Ｐゴシック" charset="0"/>
              <a:cs typeface="ＭＳ Ｐゴシック" charset="0"/>
            </a:endParaRPr>
          </a:p>
          <a:p>
            <a:r>
              <a:rPr lang="en-US" sz="1200" b="0" i="0" kern="1200" dirty="0" smtClean="0">
                <a:solidFill>
                  <a:schemeClr val="tx1"/>
                </a:solidFill>
                <a:effectLst/>
                <a:latin typeface="+mn-lt"/>
                <a:ea typeface="ＭＳ Ｐゴシック" charset="-128"/>
                <a:cs typeface="ＭＳ Ｐゴシック" charset="-128"/>
              </a:rPr>
              <a:t>yttrium aluminum garnet</a:t>
            </a:r>
            <a:endParaRPr lang="en-US" dirty="0">
              <a:latin typeface="Calibri" charset="0"/>
              <a:ea typeface="ＭＳ Ｐゴシック" charset="0"/>
              <a:cs typeface="ＭＳ Ｐゴシック"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E5E0AC-0D8E-3940-BE6A-8204210505CE}" type="slidenum">
              <a:rPr lang="en-US" sz="1200"/>
              <a:pPr eaLnBrk="1" hangingPunct="1"/>
              <a:t>8</a:t>
            </a:fld>
            <a:endParaRPr lang="en-US" sz="1200"/>
          </a:p>
        </p:txBody>
      </p:sp>
    </p:spTree>
    <p:extLst>
      <p:ext uri="{BB962C8B-B14F-4D97-AF65-F5344CB8AC3E}">
        <p14:creationId xmlns:p14="http://schemas.microsoft.com/office/powerpoint/2010/main" val="459645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0D468AF3-C2F2-4C4E-B08B-969B5CC81E43}" type="slidenum">
              <a:rPr lang="en-US" sz="1200">
                <a:solidFill>
                  <a:srgbClr val="000000"/>
                </a:solidFill>
                <a:latin typeface="+mn-lt"/>
                <a:ea typeface="+mn-ea"/>
              </a:rPr>
              <a:t>40</a:t>
            </a:fld>
            <a:endParaRPr/>
          </a:p>
        </p:txBody>
      </p:sp>
      <p:sp>
        <p:nvSpPr>
          <p:cNvPr id="26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1703103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143000" y="685800"/>
            <a:ext cx="4572000" cy="3429000"/>
          </a:xfrm>
          <a:prstGeom prst="rect">
            <a:avLst/>
          </a:prstGeom>
          <a:ln/>
        </p:spPr>
      </p:sp>
      <p:sp>
        <p:nvSpPr>
          <p:cNvPr id="49155" name="Notes Placeholder 2"/>
          <p:cNvSpPr>
            <a:spLocks noGrp="1"/>
          </p:cNvSpPr>
          <p:nvPr>
            <p:ph type="body" idx="1"/>
          </p:nvPr>
        </p:nvSpPr>
        <p:spPr>
          <a:noFill/>
          <a:ln/>
        </p:spPr>
        <p:txBody>
          <a:bodyPr/>
          <a:lstStyle/>
          <a:p>
            <a:r>
              <a:rPr lang="en-US" dirty="0" smtClean="0">
                <a:latin typeface="Arial" charset="0"/>
              </a:rPr>
              <a:t>Self assembly</a:t>
            </a:r>
            <a:r>
              <a:rPr lang="en-US" baseline="0" dirty="0" smtClean="0">
                <a:latin typeface="Arial" charset="0"/>
              </a:rPr>
              <a:t> monolayer and Interfacial fracture energy</a:t>
            </a:r>
          </a:p>
          <a:p>
            <a:endParaRPr lang="en-US" baseline="0" dirty="0" smtClean="0">
              <a:latin typeface="Arial" charset="0"/>
            </a:endParaRPr>
          </a:p>
          <a:p>
            <a:endParaRPr lang="en-US" dirty="0" smtClean="0">
              <a:latin typeface="Arial" charset="0"/>
            </a:endParaRPr>
          </a:p>
        </p:txBody>
      </p:sp>
      <p:sp>
        <p:nvSpPr>
          <p:cNvPr id="49156" name="Slide Number Placeholder 3"/>
          <p:cNvSpPr>
            <a:spLocks noGrp="1"/>
          </p:cNvSpPr>
          <p:nvPr>
            <p:ph type="sldNum" sz="quarter" idx="5"/>
          </p:nvPr>
        </p:nvSpPr>
        <p:spPr>
          <a:noFill/>
        </p:spPr>
        <p:txBody>
          <a:bodyPr/>
          <a:lstStyle/>
          <a:p>
            <a:fld id="{A2FA51ED-D283-4EE3-B9CB-0E22EAE1A1EE}" type="slidenum">
              <a:rPr lang="en-US" altLang="zh-CN" smtClean="0">
                <a:solidFill>
                  <a:prstClr val="black"/>
                </a:solidFill>
              </a:rPr>
              <a:pPr/>
              <a:t>41</a:t>
            </a:fld>
            <a:endParaRPr lang="en-US" altLang="zh-CN" dirty="0" smtClean="0">
              <a:solidFill>
                <a:prstClr val="black"/>
              </a:solidFill>
            </a:endParaRPr>
          </a:p>
        </p:txBody>
      </p:sp>
    </p:spTree>
    <p:extLst>
      <p:ext uri="{BB962C8B-B14F-4D97-AF65-F5344CB8AC3E}">
        <p14:creationId xmlns:p14="http://schemas.microsoft.com/office/powerpoint/2010/main" val="2092605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0D468AF3-C2F2-4C4E-B08B-969B5CC81E43}" type="slidenum">
              <a:rPr lang="en-US" sz="1200">
                <a:solidFill>
                  <a:srgbClr val="000000"/>
                </a:solidFill>
                <a:latin typeface="+mn-lt"/>
                <a:ea typeface="+mn-ea"/>
              </a:rPr>
              <a:t>43</a:t>
            </a:fld>
            <a:endParaRPr/>
          </a:p>
        </p:txBody>
      </p:sp>
      <p:sp>
        <p:nvSpPr>
          <p:cNvPr id="26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2070587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0D468AF3-C2F2-4C4E-B08B-969B5CC81E43}" type="slidenum">
              <a:rPr lang="en-US" sz="1200">
                <a:solidFill>
                  <a:srgbClr val="000000"/>
                </a:solidFill>
                <a:latin typeface="+mn-lt"/>
                <a:ea typeface="+mn-ea"/>
              </a:rPr>
              <a:t>47</a:t>
            </a:fld>
            <a:endParaRPr/>
          </a:p>
        </p:txBody>
      </p:sp>
      <p:sp>
        <p:nvSpPr>
          <p:cNvPr id="26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129483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2895600" y="525463"/>
            <a:ext cx="3505200" cy="26289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a:p>
            <a:pPr eaLnBrk="1" hangingPunct="1">
              <a:spcBef>
                <a:spcPct val="0"/>
              </a:spcBef>
            </a:pPr>
            <a:r>
              <a:rPr lang="en-US">
                <a:latin typeface="Calibri" charset="0"/>
              </a:rPr>
              <a:t>----- Meeting Notes (9/26/13 16:41) -----</a:t>
            </a:r>
          </a:p>
          <a:p>
            <a:pPr eaLnBrk="1" hangingPunct="1">
              <a:spcBef>
                <a:spcPct val="0"/>
              </a:spcBef>
            </a:pPr>
            <a:r>
              <a:rPr lang="en-US">
                <a:latin typeface="Calibri" charset="0"/>
              </a:rPr>
              <a:t>Discrete bars for the thermal plot</a:t>
            </a: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31BFCF8-801A-3842-AA83-D16A43AA6CF9}" type="slidenum">
              <a:rPr lang="en-US" sz="1200">
                <a:latin typeface="Arial" charset="0"/>
              </a:rPr>
              <a:pPr eaLnBrk="1" fontAlgn="base" hangingPunct="1">
                <a:spcBef>
                  <a:spcPct val="0"/>
                </a:spcBef>
                <a:spcAft>
                  <a:spcPct val="0"/>
                </a:spcAft>
              </a:pPr>
              <a:t>10</a:t>
            </a:fld>
            <a:endParaRPr lang="en-US" sz="1200">
              <a:latin typeface="Arial" charset="0"/>
            </a:endParaRPr>
          </a:p>
        </p:txBody>
      </p:sp>
    </p:spTree>
    <p:extLst>
      <p:ext uri="{BB962C8B-B14F-4D97-AF65-F5344CB8AC3E}">
        <p14:creationId xmlns:p14="http://schemas.microsoft.com/office/powerpoint/2010/main" val="162107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3884760" y="8685360"/>
            <a:ext cx="2970000" cy="455400"/>
          </a:xfrm>
          <a:prstGeom prst="rect">
            <a:avLst/>
          </a:prstGeom>
          <a:noFill/>
        </p:spPr>
        <p:txBody>
          <a:bodyPr lIns="90000" tIns="45000" rIns="90000" bIns="45000" anchor="b"/>
          <a:lstStyle/>
          <a:p>
            <a:pPr algn="r"/>
            <a:fld id="{6A2F05A5-17C9-4A5C-8057-2ECD46485A2A}" type="slidenum">
              <a:rPr lang="en-US" sz="1200">
                <a:solidFill>
                  <a:srgbClr val="000000"/>
                </a:solidFill>
              </a:rPr>
              <a:pPr algn="r"/>
              <a:t>12</a:t>
            </a:fld>
            <a:endParaRPr>
              <a:solidFill>
                <a:prstClr val="black"/>
              </a:solidFill>
            </a:endParaRPr>
          </a:p>
        </p:txBody>
      </p:sp>
      <p:sp>
        <p:nvSpPr>
          <p:cNvPr id="249"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87785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3884760" y="8685360"/>
            <a:ext cx="2969280" cy="454680"/>
          </a:xfrm>
          <a:prstGeom prst="rect">
            <a:avLst/>
          </a:prstGeom>
          <a:noFill/>
        </p:spPr>
        <p:txBody>
          <a:bodyPr lIns="90000" tIns="45000" rIns="90000" bIns="45000" anchor="b"/>
          <a:lstStyle/>
          <a:p>
            <a:pPr algn="r"/>
            <a:fld id="{A8639056-035B-4BDB-AABF-6EEDF1DEE771}" type="slidenum">
              <a:rPr lang="en-US" sz="1200">
                <a:solidFill>
                  <a:srgbClr val="000000"/>
                </a:solidFill>
              </a:rPr>
              <a:pPr algn="r"/>
              <a:t>13</a:t>
            </a:fld>
            <a:endParaRPr>
              <a:solidFill>
                <a:prstClr val="black"/>
              </a:solidFill>
            </a:endParaRPr>
          </a:p>
        </p:txBody>
      </p:sp>
      <p:sp>
        <p:nvSpPr>
          <p:cNvPr id="255" name="PlaceHolder 2"/>
          <p:cNvSpPr>
            <a:spLocks noGrp="1"/>
          </p:cNvSpPr>
          <p:nvPr>
            <p:ph type="body"/>
          </p:nvPr>
        </p:nvSpPr>
        <p:spPr>
          <a:xfrm>
            <a:off x="685800" y="4343400"/>
            <a:ext cx="5483880" cy="4112280"/>
          </a:xfrm>
          <a:prstGeom prst="rect">
            <a:avLst/>
          </a:prstGeom>
        </p:spPr>
        <p:txBody>
          <a:bodyPr lIns="0" tIns="0" rIns="0" bIns="0"/>
          <a:lstStyle/>
          <a:p>
            <a:endParaRPr/>
          </a:p>
        </p:txBody>
      </p:sp>
    </p:spTree>
    <p:extLst>
      <p:ext uri="{BB962C8B-B14F-4D97-AF65-F5344CB8AC3E}">
        <p14:creationId xmlns:p14="http://schemas.microsoft.com/office/powerpoint/2010/main" val="933809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3884760" y="8685360"/>
            <a:ext cx="2969280" cy="454680"/>
          </a:xfrm>
          <a:prstGeom prst="rect">
            <a:avLst/>
          </a:prstGeom>
          <a:noFill/>
        </p:spPr>
        <p:txBody>
          <a:bodyPr lIns="90000" tIns="45000" rIns="90000" bIns="45000" anchor="b"/>
          <a:lstStyle/>
          <a:p>
            <a:pPr algn="r"/>
            <a:fld id="{A8639056-035B-4BDB-AABF-6EEDF1DEE771}" type="slidenum">
              <a:rPr lang="en-US" sz="1200">
                <a:solidFill>
                  <a:srgbClr val="000000"/>
                </a:solidFill>
                <a:latin typeface="Calibri"/>
              </a:rPr>
              <a:pPr algn="r"/>
              <a:t>14</a:t>
            </a:fld>
            <a:endParaRPr>
              <a:solidFill>
                <a:prstClr val="black"/>
              </a:solidFill>
              <a:latin typeface="Calibri"/>
            </a:endParaRPr>
          </a:p>
        </p:txBody>
      </p:sp>
      <p:sp>
        <p:nvSpPr>
          <p:cNvPr id="255" name="PlaceHolder 2"/>
          <p:cNvSpPr>
            <a:spLocks noGrp="1"/>
          </p:cNvSpPr>
          <p:nvPr>
            <p:ph type="body"/>
          </p:nvPr>
        </p:nvSpPr>
        <p:spPr>
          <a:xfrm>
            <a:off x="685800" y="4343400"/>
            <a:ext cx="5483880" cy="4112280"/>
          </a:xfrm>
          <a:prstGeom prst="rect">
            <a:avLst/>
          </a:prstGeom>
        </p:spPr>
        <p:txBody>
          <a:bodyPr lIns="0" tIns="0" rIns="0" bIns="0"/>
          <a:lstStyle/>
          <a:p>
            <a:endParaRPr/>
          </a:p>
        </p:txBody>
      </p:sp>
    </p:spTree>
    <p:extLst>
      <p:ext uri="{BB962C8B-B14F-4D97-AF65-F5344CB8AC3E}">
        <p14:creationId xmlns:p14="http://schemas.microsoft.com/office/powerpoint/2010/main" val="72947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3884760" y="8685360"/>
            <a:ext cx="2969280" cy="454680"/>
          </a:xfrm>
          <a:prstGeom prst="rect">
            <a:avLst/>
          </a:prstGeom>
          <a:noFill/>
        </p:spPr>
        <p:txBody>
          <a:bodyPr lIns="90000" tIns="45000" rIns="90000" bIns="45000" anchor="b"/>
          <a:lstStyle/>
          <a:p>
            <a:pPr algn="r"/>
            <a:fld id="{A8639056-035B-4BDB-AABF-6EEDF1DEE771}" type="slidenum">
              <a:rPr lang="en-US" sz="1200">
                <a:solidFill>
                  <a:srgbClr val="000000"/>
                </a:solidFill>
                <a:latin typeface="Calibri"/>
              </a:rPr>
              <a:pPr algn="r"/>
              <a:t>15</a:t>
            </a:fld>
            <a:endParaRPr>
              <a:solidFill>
                <a:prstClr val="black"/>
              </a:solidFill>
              <a:latin typeface="Calibri"/>
            </a:endParaRPr>
          </a:p>
        </p:txBody>
      </p:sp>
      <p:sp>
        <p:nvSpPr>
          <p:cNvPr id="255" name="PlaceHolder 2"/>
          <p:cNvSpPr>
            <a:spLocks noGrp="1"/>
          </p:cNvSpPr>
          <p:nvPr>
            <p:ph type="body"/>
          </p:nvPr>
        </p:nvSpPr>
        <p:spPr>
          <a:xfrm>
            <a:off x="685800" y="4343400"/>
            <a:ext cx="5483880" cy="4112280"/>
          </a:xfrm>
          <a:prstGeom prst="rect">
            <a:avLst/>
          </a:prstGeom>
        </p:spPr>
        <p:txBody>
          <a:bodyPr lIns="0" tIns="0" rIns="0" bIns="0"/>
          <a:lstStyle/>
          <a:p>
            <a:endParaRPr/>
          </a:p>
        </p:txBody>
      </p:sp>
    </p:spTree>
    <p:extLst>
      <p:ext uri="{BB962C8B-B14F-4D97-AF65-F5344CB8AC3E}">
        <p14:creationId xmlns:p14="http://schemas.microsoft.com/office/powerpoint/2010/main" val="247796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3884760" y="8685360"/>
            <a:ext cx="2969280" cy="454680"/>
          </a:xfrm>
          <a:prstGeom prst="rect">
            <a:avLst/>
          </a:prstGeom>
          <a:noFill/>
        </p:spPr>
        <p:txBody>
          <a:bodyPr lIns="90000" tIns="45000" rIns="90000" bIns="45000" anchor="b"/>
          <a:lstStyle/>
          <a:p>
            <a:pPr algn="r"/>
            <a:fld id="{A8639056-035B-4BDB-AABF-6EEDF1DEE771}" type="slidenum">
              <a:rPr lang="en-US" sz="1200">
                <a:solidFill>
                  <a:srgbClr val="000000"/>
                </a:solidFill>
                <a:latin typeface="Calibri"/>
              </a:rPr>
              <a:pPr algn="r"/>
              <a:t>16</a:t>
            </a:fld>
            <a:endParaRPr>
              <a:solidFill>
                <a:prstClr val="black"/>
              </a:solidFill>
              <a:latin typeface="Calibri"/>
            </a:endParaRPr>
          </a:p>
        </p:txBody>
      </p:sp>
      <p:sp>
        <p:nvSpPr>
          <p:cNvPr id="255" name="PlaceHolder 2"/>
          <p:cNvSpPr>
            <a:spLocks noGrp="1"/>
          </p:cNvSpPr>
          <p:nvPr>
            <p:ph type="body"/>
          </p:nvPr>
        </p:nvSpPr>
        <p:spPr>
          <a:xfrm>
            <a:off x="685800" y="4343400"/>
            <a:ext cx="5483880" cy="4112280"/>
          </a:xfrm>
          <a:prstGeom prst="rect">
            <a:avLst/>
          </a:prstGeom>
        </p:spPr>
        <p:txBody>
          <a:bodyPr lIns="0" tIns="0" rIns="0" bIns="0"/>
          <a:lstStyle/>
          <a:p>
            <a:endParaRPr/>
          </a:p>
        </p:txBody>
      </p:sp>
    </p:spTree>
    <p:extLst>
      <p:ext uri="{BB962C8B-B14F-4D97-AF65-F5344CB8AC3E}">
        <p14:creationId xmlns:p14="http://schemas.microsoft.com/office/powerpoint/2010/main" val="75044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3884760" y="8685360"/>
            <a:ext cx="2970000" cy="455400"/>
          </a:xfrm>
          <a:prstGeom prst="rect">
            <a:avLst/>
          </a:prstGeom>
          <a:noFill/>
        </p:spPr>
        <p:txBody>
          <a:bodyPr lIns="90000" tIns="45000" rIns="90000" bIns="45000" anchor="b"/>
          <a:lstStyle/>
          <a:p>
            <a:pPr algn="r">
              <a:lnSpc>
                <a:spcPct val="100000"/>
              </a:lnSpc>
            </a:pPr>
            <a:fld id="{92D893F1-0B8F-407C-AA3E-8C323A0DEEE2}" type="slidenum">
              <a:rPr lang="en-US" sz="1200">
                <a:solidFill>
                  <a:srgbClr val="000000"/>
                </a:solidFill>
                <a:latin typeface="+mn-lt"/>
                <a:ea typeface="+mn-ea"/>
              </a:rPr>
              <a:t>17</a:t>
            </a:fld>
            <a:endParaRPr/>
          </a:p>
        </p:txBody>
      </p:sp>
      <p:sp>
        <p:nvSpPr>
          <p:cNvPr id="257" name="PlaceHolder 2"/>
          <p:cNvSpPr>
            <a:spLocks noGrp="1"/>
          </p:cNvSpPr>
          <p:nvPr>
            <p:ph type="body"/>
          </p:nvPr>
        </p:nvSpPr>
        <p:spPr>
          <a:xfrm>
            <a:off x="685800" y="4343400"/>
            <a:ext cx="5484600" cy="4113000"/>
          </a:xfrm>
          <a:prstGeom prst="rect">
            <a:avLst/>
          </a:prstGeom>
        </p:spPr>
        <p:txBody>
          <a:bodyPr lIns="0" tIns="0" rIns="0" bIns="0"/>
          <a:lstStyle/>
          <a:p>
            <a:endParaRPr/>
          </a:p>
        </p:txBody>
      </p:sp>
    </p:spTree>
    <p:extLst>
      <p:ext uri="{BB962C8B-B14F-4D97-AF65-F5344CB8AC3E}">
        <p14:creationId xmlns:p14="http://schemas.microsoft.com/office/powerpoint/2010/main" val="57853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211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697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0"/>
            <a:ext cx="2057400" cy="365125"/>
          </a:xfrm>
          <a:prstGeom prst="rect">
            <a:avLst/>
          </a:prstGeom>
        </p:spPr>
        <p:txBody>
          <a:bodyPr/>
          <a:lstStyle>
            <a:lvl1pPr>
              <a:defRPr/>
            </a:lvl1pPr>
          </a:lstStyle>
          <a:p>
            <a:pPr defTabSz="457200" fontAlgn="base">
              <a:spcBef>
                <a:spcPct val="0"/>
              </a:spcBef>
              <a:spcAft>
                <a:spcPct val="0"/>
              </a:spcAft>
              <a:defRPr/>
            </a:pPr>
            <a:fld id="{4C8E3F6E-8ABE-4F99-8A7D-9697C8178AAE}" type="datetimeFigureOut">
              <a:rPr lang="en-US" sz="2400">
                <a:solidFill>
                  <a:prstClr val="black"/>
                </a:solidFill>
                <a:latin typeface="Arial" charset="0"/>
                <a:ea typeface="ＭＳ Ｐゴシック" charset="0"/>
              </a:rPr>
              <a:pPr defTabSz="457200" fontAlgn="base">
                <a:spcBef>
                  <a:spcPct val="0"/>
                </a:spcBef>
                <a:spcAft>
                  <a:spcPct val="0"/>
                </a:spcAft>
                <a:defRPr/>
              </a:pPr>
              <a:t>1/30/17</a:t>
            </a:fld>
            <a:endParaRPr lang="en-US" sz="2400">
              <a:solidFill>
                <a:prstClr val="black"/>
              </a:solidFill>
              <a:latin typeface="Arial" charset="0"/>
              <a:ea typeface="ＭＳ Ｐゴシック" charset="0"/>
            </a:endParaRPr>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lvl1pPr>
              <a:defRPr/>
            </a:lvl1pPr>
          </a:lstStyle>
          <a:p>
            <a:pPr defTabSz="457200" fontAlgn="base">
              <a:spcBef>
                <a:spcPct val="0"/>
              </a:spcBef>
              <a:spcAft>
                <a:spcPct val="0"/>
              </a:spcAft>
              <a:defRPr/>
            </a:pPr>
            <a:endParaRPr lang="en-US" sz="2400">
              <a:solidFill>
                <a:prstClr val="black"/>
              </a:solidFill>
              <a:latin typeface="Arial" charset="0"/>
              <a:ea typeface="ＭＳ Ｐゴシック" charset="0"/>
            </a:endParaRPr>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lvl1pPr>
              <a:defRPr/>
            </a:lvl1pPr>
          </a:lstStyle>
          <a:p>
            <a:pPr defTabSz="457200" fontAlgn="base">
              <a:spcBef>
                <a:spcPct val="0"/>
              </a:spcBef>
              <a:spcAft>
                <a:spcPct val="0"/>
              </a:spcAft>
              <a:defRPr/>
            </a:pPr>
            <a:fld id="{655A19C3-4A68-2D4C-9EE7-359ABA284560}" type="slidenum">
              <a:rPr lang="en-US" sz="2400">
                <a:solidFill>
                  <a:prstClr val="black"/>
                </a:solidFill>
                <a:latin typeface="Arial" charset="0"/>
                <a:ea typeface="ＭＳ Ｐゴシック" charset="0"/>
              </a:rPr>
              <a:pPr defTabSz="457200" fontAlgn="base">
                <a:spcBef>
                  <a:spcPct val="0"/>
                </a:spcBef>
                <a:spcAft>
                  <a:spcPct val="0"/>
                </a:spcAft>
                <a:defRPr/>
              </a:pPr>
              <a:t>‹#›</a:t>
            </a:fld>
            <a:endParaRPr lang="en-US" sz="2400">
              <a:solidFill>
                <a:prstClr val="black"/>
              </a:solidFill>
              <a:latin typeface="Arial" charset="0"/>
              <a:ea typeface="ＭＳ Ｐゴシック" charset="0"/>
            </a:endParaRPr>
          </a:p>
        </p:txBody>
      </p:sp>
    </p:spTree>
    <p:extLst>
      <p:ext uri="{BB962C8B-B14F-4D97-AF65-F5344CB8AC3E}">
        <p14:creationId xmlns:p14="http://schemas.microsoft.com/office/powerpoint/2010/main" val="2357080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699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latin typeface="Calibri" charset="0"/>
              </a:defRPr>
            </a:lvl1pPr>
          </a:lstStyle>
          <a:p>
            <a:pPr defTabSz="457200" fontAlgn="base">
              <a:spcBef>
                <a:spcPct val="0"/>
              </a:spcBef>
              <a:spcAft>
                <a:spcPct val="0"/>
              </a:spcAft>
              <a:defRPr/>
            </a:pPr>
            <a:fld id="{FA797321-5186-D14B-A9DD-372A78A875D4}" type="datetime1">
              <a:rPr lang="en-US">
                <a:ea typeface="ＭＳ Ｐゴシック" charset="0"/>
              </a:rPr>
              <a:pPr defTabSz="457200" fontAlgn="base">
                <a:spcBef>
                  <a:spcPct val="0"/>
                </a:spcBef>
                <a:spcAft>
                  <a:spcPct val="0"/>
                </a:spcAft>
                <a:defRPr/>
              </a:pPr>
              <a:t>1/30/17</a:t>
            </a:fld>
            <a:endParaRPr lang="en-US">
              <a:ea typeface="ＭＳ Ｐゴシック"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sz="1800">
                <a:solidFill>
                  <a:prstClr val="black"/>
                </a:solidFill>
                <a:latin typeface="Calibri" charset="0"/>
                <a:ea typeface="ＭＳ Ｐゴシック" charset="-128"/>
                <a:cs typeface="ＭＳ Ｐゴシック" charset="-128"/>
              </a:defRPr>
            </a:lvl1pPr>
          </a:lstStyle>
          <a:p>
            <a:pPr defTabSz="457200" fontAlgn="base">
              <a:spcBef>
                <a:spcPct val="0"/>
              </a:spcBef>
              <a:spcAft>
                <a:spcPct val="0"/>
              </a:spcAft>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latin typeface="Calibri" charset="0"/>
              </a:defRPr>
            </a:lvl1pPr>
          </a:lstStyle>
          <a:p>
            <a:pPr defTabSz="457200" fontAlgn="base">
              <a:spcBef>
                <a:spcPct val="0"/>
              </a:spcBef>
              <a:spcAft>
                <a:spcPct val="0"/>
              </a:spcAft>
              <a:defRPr/>
            </a:pPr>
            <a:fld id="{951014CB-E3D6-DE44-A91D-EBF4F47732C9}" type="slidenum">
              <a:rPr lang="en-US">
                <a:ea typeface="ＭＳ Ｐゴシック" charset="0"/>
              </a:rPr>
              <a:pPr defTabSz="457200"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539153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365040"/>
            <a:ext cx="7886430" cy="1325520"/>
          </a:xfrm>
          <a:prstGeom prst="rect">
            <a:avLst/>
          </a:prstGeom>
        </p:spPr>
        <p:txBody>
          <a:bodyPr lIns="0" tIns="0" rIns="0" bIns="0" anchor="ctr"/>
          <a:lstStyle/>
          <a:p>
            <a:endParaRPr/>
          </a:p>
        </p:txBody>
      </p:sp>
      <p:sp>
        <p:nvSpPr>
          <p:cNvPr id="6" name="PlaceHolder 2"/>
          <p:cNvSpPr>
            <a:spLocks noGrp="1"/>
          </p:cNvSpPr>
          <p:nvPr>
            <p:ph type="subTitle"/>
          </p:nvPr>
        </p:nvSpPr>
        <p:spPr>
          <a:xfrm>
            <a:off x="628560" y="1825560"/>
            <a:ext cx="7886430" cy="435132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178359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latin typeface="Calibri" charset="0"/>
              </a:defRPr>
            </a:lvl1pPr>
          </a:lstStyle>
          <a:p>
            <a:pPr defTabSz="457200" fontAlgn="base">
              <a:spcBef>
                <a:spcPct val="0"/>
              </a:spcBef>
              <a:spcAft>
                <a:spcPct val="0"/>
              </a:spcAft>
              <a:defRPr/>
            </a:pPr>
            <a:fld id="{FA797321-5186-D14B-A9DD-372A78A875D4}" type="datetime1">
              <a:rPr lang="en-US">
                <a:ea typeface="ＭＳ Ｐゴシック" charset="0"/>
              </a:rPr>
              <a:pPr defTabSz="457200" fontAlgn="base">
                <a:spcBef>
                  <a:spcPct val="0"/>
                </a:spcBef>
                <a:spcAft>
                  <a:spcPct val="0"/>
                </a:spcAft>
                <a:defRPr/>
              </a:pPr>
              <a:t>1/30/17</a:t>
            </a:fld>
            <a:endParaRPr lang="en-US">
              <a:ea typeface="ＭＳ Ｐゴシック"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sz="1800">
                <a:solidFill>
                  <a:prstClr val="black"/>
                </a:solidFill>
                <a:latin typeface="Calibri" charset="0"/>
                <a:ea typeface="ＭＳ Ｐゴシック" charset="-128"/>
                <a:cs typeface="ＭＳ Ｐゴシック" charset="-128"/>
              </a:defRPr>
            </a:lvl1pPr>
          </a:lstStyle>
          <a:p>
            <a:pPr defTabSz="457200" fontAlgn="base">
              <a:spcBef>
                <a:spcPct val="0"/>
              </a:spcBef>
              <a:spcAft>
                <a:spcPct val="0"/>
              </a:spcAft>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latin typeface="Calibri" charset="0"/>
              </a:defRPr>
            </a:lvl1pPr>
          </a:lstStyle>
          <a:p>
            <a:pPr defTabSz="457200" fontAlgn="base">
              <a:spcBef>
                <a:spcPct val="0"/>
              </a:spcBef>
              <a:spcAft>
                <a:spcPct val="0"/>
              </a:spcAft>
              <a:defRPr/>
            </a:pPr>
            <a:fld id="{951014CB-E3D6-DE44-A91D-EBF4F47732C9}" type="slidenum">
              <a:rPr lang="en-US">
                <a:ea typeface="ＭＳ Ｐゴシック" charset="0"/>
              </a:rPr>
              <a:pPr defTabSz="457200"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414151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1894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28650" y="6356350"/>
            <a:ext cx="2057400" cy="365125"/>
          </a:xfrm>
          <a:prstGeom prst="rect">
            <a:avLst/>
          </a:prstGeom>
        </p:spPr>
        <p:txBody>
          <a:bodyPr/>
          <a:lstStyle>
            <a:lvl1pPr>
              <a:defRPr/>
            </a:lvl1pPr>
          </a:lstStyle>
          <a:p>
            <a:pPr defTabSz="457200" fontAlgn="base">
              <a:spcBef>
                <a:spcPct val="0"/>
              </a:spcBef>
              <a:spcAft>
                <a:spcPct val="0"/>
              </a:spcAft>
              <a:defRPr/>
            </a:pPr>
            <a:fld id="{4C8E3F6E-8ABE-4F99-8A7D-9697C8178AAE}" type="datetimeFigureOut">
              <a:rPr lang="en-US" sz="2400">
                <a:solidFill>
                  <a:prstClr val="black"/>
                </a:solidFill>
                <a:latin typeface="Arial" charset="0"/>
                <a:ea typeface="ＭＳ Ｐゴシック" charset="0"/>
              </a:rPr>
              <a:pPr defTabSz="457200" fontAlgn="base">
                <a:spcBef>
                  <a:spcPct val="0"/>
                </a:spcBef>
                <a:spcAft>
                  <a:spcPct val="0"/>
                </a:spcAft>
                <a:defRPr/>
              </a:pPr>
              <a:t>1/30/17</a:t>
            </a:fld>
            <a:endParaRPr lang="en-US" sz="2400">
              <a:solidFill>
                <a:prstClr val="black"/>
              </a:solidFill>
              <a:latin typeface="Arial" charset="0"/>
              <a:ea typeface="ＭＳ Ｐゴシック" charset="0"/>
            </a:endParaRPr>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lvl1pPr>
              <a:defRPr/>
            </a:lvl1pPr>
          </a:lstStyle>
          <a:p>
            <a:pPr defTabSz="457200" fontAlgn="base">
              <a:spcBef>
                <a:spcPct val="0"/>
              </a:spcBef>
              <a:spcAft>
                <a:spcPct val="0"/>
              </a:spcAft>
              <a:defRPr/>
            </a:pPr>
            <a:endParaRPr lang="en-US" sz="2400">
              <a:solidFill>
                <a:prstClr val="black"/>
              </a:solidFill>
              <a:latin typeface="Arial" charset="0"/>
              <a:ea typeface="ＭＳ Ｐゴシック" charset="0"/>
            </a:endParaRPr>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lvl1pPr>
              <a:defRPr/>
            </a:lvl1pPr>
          </a:lstStyle>
          <a:p>
            <a:pPr defTabSz="457200" fontAlgn="base">
              <a:spcBef>
                <a:spcPct val="0"/>
              </a:spcBef>
              <a:spcAft>
                <a:spcPct val="0"/>
              </a:spcAft>
              <a:defRPr/>
            </a:pPr>
            <a:fld id="{655A19C3-4A68-2D4C-9EE7-359ABA284560}" type="slidenum">
              <a:rPr lang="en-US" sz="2400">
                <a:solidFill>
                  <a:prstClr val="black"/>
                </a:solidFill>
                <a:latin typeface="Arial" charset="0"/>
                <a:ea typeface="ＭＳ Ｐゴシック" charset="0"/>
              </a:rPr>
              <a:pPr defTabSz="457200" fontAlgn="base">
                <a:spcBef>
                  <a:spcPct val="0"/>
                </a:spcBef>
                <a:spcAft>
                  <a:spcPct val="0"/>
                </a:spcAft>
                <a:defRPr/>
              </a:pPr>
              <a:t>‹#›</a:t>
            </a:fld>
            <a:endParaRPr lang="en-US" sz="2400">
              <a:solidFill>
                <a:prstClr val="black"/>
              </a:solidFill>
              <a:latin typeface="Arial" charset="0"/>
              <a:ea typeface="ＭＳ Ｐゴシック" charset="0"/>
            </a:endParaRPr>
          </a:p>
        </p:txBody>
      </p:sp>
    </p:spTree>
    <p:extLst>
      <p:ext uri="{BB962C8B-B14F-4D97-AF65-F5344CB8AC3E}">
        <p14:creationId xmlns:p14="http://schemas.microsoft.com/office/powerpoint/2010/main" val="965789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defTabSz="457200" fontAlgn="base">
              <a:spcBef>
                <a:spcPct val="0"/>
              </a:spcBef>
              <a:spcAft>
                <a:spcPct val="0"/>
              </a:spcAft>
            </a:pPr>
            <a:fld id="{D8B9BC6F-94FC-4DFB-8EA6-469601BA34F0}" type="datetimeFigureOut">
              <a:rPr lang="en-US" sz="2400" smtClean="0">
                <a:solidFill>
                  <a:prstClr val="black"/>
                </a:solidFill>
                <a:latin typeface="Arial" charset="0"/>
                <a:ea typeface="ＭＳ Ｐゴシック" charset="0"/>
              </a:rPr>
              <a:pPr defTabSz="457200" fontAlgn="base">
                <a:spcBef>
                  <a:spcPct val="0"/>
                </a:spcBef>
                <a:spcAft>
                  <a:spcPct val="0"/>
                </a:spcAft>
              </a:pPr>
              <a:t>1/30/17</a:t>
            </a:fld>
            <a:endParaRPr lang="en-US" sz="2400">
              <a:solidFill>
                <a:prstClr val="black"/>
              </a:solidFill>
              <a:latin typeface="Arial" charset="0"/>
              <a:ea typeface="ＭＳ Ｐゴシック" charset="0"/>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defTabSz="457200" fontAlgn="base">
              <a:spcBef>
                <a:spcPct val="0"/>
              </a:spcBef>
              <a:spcAft>
                <a:spcPct val="0"/>
              </a:spcAft>
            </a:pPr>
            <a:endParaRPr lang="en-US" sz="2400">
              <a:solidFill>
                <a:prstClr val="black"/>
              </a:solidFill>
              <a:latin typeface="Arial" charset="0"/>
              <a:ea typeface="ＭＳ Ｐゴシック" charset="0"/>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defTabSz="457200" fontAlgn="base">
              <a:spcBef>
                <a:spcPct val="0"/>
              </a:spcBef>
              <a:spcAft>
                <a:spcPct val="0"/>
              </a:spcAft>
            </a:pPr>
            <a:fld id="{BB364CB9-B007-407C-AE12-23332BA8275E}" type="slidenum">
              <a:rPr lang="en-US" sz="2400" smtClean="0">
                <a:solidFill>
                  <a:prstClr val="black"/>
                </a:solidFill>
                <a:latin typeface="Arial" charset="0"/>
                <a:ea typeface="ＭＳ Ｐゴシック" charset="0"/>
              </a:rPr>
              <a:pPr defTabSz="457200" fontAlgn="base">
                <a:spcBef>
                  <a:spcPct val="0"/>
                </a:spcBef>
                <a:spcAft>
                  <a:spcPct val="0"/>
                </a:spcAft>
              </a:pPr>
              <a:t>‹#›</a:t>
            </a:fld>
            <a:endParaRPr lang="en-US" sz="2400">
              <a:solidFill>
                <a:prstClr val="black"/>
              </a:solidFill>
              <a:latin typeface="Arial" charset="0"/>
              <a:ea typeface="ＭＳ Ｐゴシック" charset="0"/>
            </a:endParaRPr>
          </a:p>
        </p:txBody>
      </p:sp>
    </p:spTree>
    <p:extLst>
      <p:ext uri="{BB962C8B-B14F-4D97-AF65-F5344CB8AC3E}">
        <p14:creationId xmlns:p14="http://schemas.microsoft.com/office/powerpoint/2010/main" val="1900015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 Id="rId7"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2716"/>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4478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AutoShape 3"/>
          <p:cNvSpPr>
            <a:spLocks noChangeArrowheads="1"/>
          </p:cNvSpPr>
          <p:nvPr userDrawn="1"/>
        </p:nvSpPr>
        <p:spPr bwMode="auto">
          <a:xfrm>
            <a:off x="876300" y="6294438"/>
            <a:ext cx="7391400" cy="46037"/>
          </a:xfrm>
          <a:prstGeom prst="roundRect">
            <a:avLst>
              <a:gd name="adj" fmla="val 16667"/>
            </a:avLst>
          </a:prstGeom>
          <a:solidFill>
            <a:srgbClr val="FF6600"/>
          </a:solidFill>
          <a:ln w="38100">
            <a:solidFill>
              <a:srgbClr val="000080"/>
            </a:solidFill>
            <a:round/>
            <a:headEnd/>
            <a:tailEnd/>
          </a:ln>
        </p:spPr>
        <p:txBody>
          <a:bodyPr wrap="none" anchor="ctr"/>
          <a:lstStyle/>
          <a:p>
            <a:pPr defTabSz="457200" fontAlgn="base">
              <a:spcBef>
                <a:spcPct val="0"/>
              </a:spcBef>
              <a:spcAft>
                <a:spcPct val="0"/>
              </a:spcAft>
            </a:pPr>
            <a:endParaRPr lang="en-US">
              <a:solidFill>
                <a:srgbClr val="000000"/>
              </a:solidFill>
              <a:latin typeface="Arial" charset="0"/>
              <a:ea typeface="ＭＳ Ｐゴシック" charset="0"/>
            </a:endParaRPr>
          </a:p>
        </p:txBody>
      </p:sp>
      <p:pic>
        <p:nvPicPr>
          <p:cNvPr id="1029" name="Picture 10"/>
          <p:cNvPicPr>
            <a:picLocks noChangeAspect="1" noChangeArrowheads="1"/>
          </p:cNvPicPr>
          <p:nvPr userDrawn="1"/>
        </p:nvPicPr>
        <p:blipFill>
          <a:blip r:embed="rId7">
            <a:extLst>
              <a:ext uri="{28A0092B-C50C-407E-A947-70E740481C1C}">
                <a14:useLocalDpi xmlns:a14="http://schemas.microsoft.com/office/drawing/2010/main" val="0"/>
              </a:ext>
            </a:extLst>
          </a:blip>
          <a:srcRect b="18462"/>
          <a:stretch>
            <a:fillRect/>
          </a:stretch>
        </p:blipFill>
        <p:spPr bwMode="auto">
          <a:xfrm>
            <a:off x="76200" y="6400800"/>
            <a:ext cx="20002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6"/>
          <p:cNvSpPr txBox="1">
            <a:spLocks/>
          </p:cNvSpPr>
          <p:nvPr userDrawn="1"/>
        </p:nvSpPr>
        <p:spPr>
          <a:xfrm>
            <a:off x="3505200" y="6416675"/>
            <a:ext cx="2133600" cy="365125"/>
          </a:xfrm>
          <a:prstGeom prst="rect">
            <a:avLst/>
          </a:prstGeom>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fld id="{28B4C564-DFE2-0342-9B37-E974C67D103F}" type="slidenum">
              <a:rPr lang="en-US" sz="1200" b="1" smtClean="0">
                <a:solidFill>
                  <a:srgbClr val="000090"/>
                </a:solidFill>
                <a:latin typeface="Calibri" charset="0"/>
              </a:rPr>
              <a:pPr algn="ctr" defTabSz="457200" eaLnBrk="1" fontAlgn="base" hangingPunct="1">
                <a:spcBef>
                  <a:spcPct val="0"/>
                </a:spcBef>
                <a:spcAft>
                  <a:spcPct val="0"/>
                </a:spcAft>
                <a:defRPr/>
              </a:pPr>
              <a:t>‹#›</a:t>
            </a:fld>
            <a:endParaRPr lang="en-US" sz="1200" b="1" smtClean="0">
              <a:solidFill>
                <a:srgbClr val="000090"/>
              </a:solidFill>
              <a:latin typeface="Calibri" charset="0"/>
            </a:endParaRPr>
          </a:p>
        </p:txBody>
      </p:sp>
    </p:spTree>
    <p:extLst>
      <p:ext uri="{BB962C8B-B14F-4D97-AF65-F5344CB8AC3E}">
        <p14:creationId xmlns:p14="http://schemas.microsoft.com/office/powerpoint/2010/main" val="87027915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35" r:id="rId3"/>
    <p:sldLayoutId id="2147483736" r:id="rId4"/>
    <p:sldLayoutId id="2147483743" r:id="rId5"/>
  </p:sldLayoutIdLst>
  <p:hf sldNum="0" hdr="0" ftr="0" dt="0"/>
  <p:txStyles>
    <p:title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p:titleStyle>
    <p:bodyStyle>
      <a:lvl1pPr marL="342900" indent="-342900" algn="l" defTabSz="457200" rtl="0" eaLnBrk="0" fontAlgn="base" hangingPunct="0">
        <a:spcBef>
          <a:spcPct val="20000"/>
        </a:spcBef>
        <a:spcAft>
          <a:spcPct val="0"/>
        </a:spcAft>
        <a:buFont typeface="Arial" charset="0"/>
        <a:buChar char="•"/>
        <a:defRPr sz="2400" b="1" kern="1200">
          <a:solidFill>
            <a:schemeClr val="tx1"/>
          </a:solidFill>
          <a:latin typeface="+mn-lt"/>
          <a:ea typeface="ＭＳ Ｐゴシック" pitchFamily="4" charset="-128"/>
          <a:cs typeface="ＭＳ Ｐゴシック" pitchFamily="4" charset="-128"/>
        </a:defRPr>
      </a:lvl1pPr>
      <a:lvl2pPr marL="742950" indent="-285750" algn="l" defTabSz="457200" rtl="0" eaLnBrk="0" fontAlgn="base" hangingPunct="0">
        <a:spcBef>
          <a:spcPct val="20000"/>
        </a:spcBef>
        <a:spcAft>
          <a:spcPct val="0"/>
        </a:spcAft>
        <a:buFont typeface="Arial" charset="0"/>
        <a:buChar char="–"/>
        <a:defRPr sz="2400" b="1" kern="1200">
          <a:solidFill>
            <a:schemeClr val="tx1"/>
          </a:solidFill>
          <a:latin typeface="+mn-lt"/>
          <a:ea typeface="ＭＳ Ｐゴシック" pitchFamily="4" charset="-128"/>
          <a:cs typeface="+mn-cs"/>
        </a:defRPr>
      </a:lvl2pPr>
      <a:lvl3pPr marL="1143000" indent="-228600" algn="l" defTabSz="457200" rtl="0" eaLnBrk="0" fontAlgn="base" hangingPunct="0">
        <a:spcBef>
          <a:spcPct val="20000"/>
        </a:spcBef>
        <a:spcAft>
          <a:spcPct val="0"/>
        </a:spcAft>
        <a:buFont typeface="Arial" charset="0"/>
        <a:buChar char="•"/>
        <a:defRPr sz="2400" b="1" kern="1200">
          <a:solidFill>
            <a:schemeClr val="tx1"/>
          </a:solidFill>
          <a:latin typeface="+mn-lt"/>
          <a:ea typeface="ヒラギノ角ゴ Pro W3" pitchFamily="-106" charset="-128"/>
          <a:cs typeface="ヒラギノ角ゴ Pro W3" charset="-128"/>
        </a:defRPr>
      </a:lvl3pPr>
      <a:lvl4pPr marL="1600200" indent="-228600" algn="l" defTabSz="457200" rtl="0" eaLnBrk="0" fontAlgn="base" hangingPunct="0">
        <a:spcBef>
          <a:spcPct val="20000"/>
        </a:spcBef>
        <a:spcAft>
          <a:spcPct val="0"/>
        </a:spcAft>
        <a:buFont typeface="Arial" charset="0"/>
        <a:buChar char="–"/>
        <a:defRPr sz="2400" b="1" kern="1200">
          <a:solidFill>
            <a:schemeClr val="tx1"/>
          </a:solidFill>
          <a:latin typeface="+mn-lt"/>
          <a:ea typeface="ヒラギノ角ゴ Pro W3" pitchFamily="-106" charset="-128"/>
          <a:cs typeface="ヒラギノ角ゴ Pro W3" charset="-128"/>
        </a:defRPr>
      </a:lvl4pPr>
      <a:lvl5pPr marL="2057400" indent="-228600" algn="l" defTabSz="457200" rtl="0" eaLnBrk="0" fontAlgn="base" hangingPunct="0">
        <a:spcBef>
          <a:spcPct val="20000"/>
        </a:spcBef>
        <a:spcAft>
          <a:spcPct val="0"/>
        </a:spcAft>
        <a:buFont typeface="Arial" charset="0"/>
        <a:buChar char="»"/>
        <a:defRPr sz="2400" b="1" kern="1200">
          <a:solidFill>
            <a:schemeClr val="tx1"/>
          </a:solidFill>
          <a:latin typeface="+mn-lt"/>
          <a:ea typeface="ヒラギノ角ゴ Pro W3" pitchFamily="-106"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2716"/>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4478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AutoShape 3"/>
          <p:cNvSpPr>
            <a:spLocks noChangeArrowheads="1"/>
          </p:cNvSpPr>
          <p:nvPr userDrawn="1"/>
        </p:nvSpPr>
        <p:spPr bwMode="auto">
          <a:xfrm>
            <a:off x="876300" y="6294438"/>
            <a:ext cx="7391400" cy="46037"/>
          </a:xfrm>
          <a:prstGeom prst="roundRect">
            <a:avLst>
              <a:gd name="adj" fmla="val 16667"/>
            </a:avLst>
          </a:prstGeom>
          <a:solidFill>
            <a:srgbClr val="FF6600"/>
          </a:solidFill>
          <a:ln w="38100">
            <a:solidFill>
              <a:srgbClr val="000080"/>
            </a:solidFill>
            <a:round/>
            <a:headEnd/>
            <a:tailEnd/>
          </a:ln>
        </p:spPr>
        <p:txBody>
          <a:bodyPr wrap="none" anchor="ctr"/>
          <a:lstStyle/>
          <a:p>
            <a:pPr defTabSz="457200" fontAlgn="base">
              <a:spcBef>
                <a:spcPct val="0"/>
              </a:spcBef>
              <a:spcAft>
                <a:spcPct val="0"/>
              </a:spcAft>
            </a:pPr>
            <a:endParaRPr lang="en-US">
              <a:solidFill>
                <a:srgbClr val="000000"/>
              </a:solidFill>
              <a:latin typeface="Arial" charset="0"/>
              <a:ea typeface="ＭＳ Ｐゴシック" charset="0"/>
            </a:endParaRPr>
          </a:p>
        </p:txBody>
      </p:sp>
      <p:pic>
        <p:nvPicPr>
          <p:cNvPr id="1029" name="Picture 10"/>
          <p:cNvPicPr>
            <a:picLocks noChangeAspect="1" noChangeArrowheads="1"/>
          </p:cNvPicPr>
          <p:nvPr userDrawn="1"/>
        </p:nvPicPr>
        <p:blipFill>
          <a:blip r:embed="rId7">
            <a:extLst>
              <a:ext uri="{28A0092B-C50C-407E-A947-70E740481C1C}">
                <a14:useLocalDpi xmlns:a14="http://schemas.microsoft.com/office/drawing/2010/main" val="0"/>
              </a:ext>
            </a:extLst>
          </a:blip>
          <a:srcRect b="18462"/>
          <a:stretch>
            <a:fillRect/>
          </a:stretch>
        </p:blipFill>
        <p:spPr bwMode="auto">
          <a:xfrm>
            <a:off x="76200" y="6400800"/>
            <a:ext cx="20002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6"/>
          <p:cNvSpPr txBox="1">
            <a:spLocks/>
          </p:cNvSpPr>
          <p:nvPr userDrawn="1"/>
        </p:nvSpPr>
        <p:spPr>
          <a:xfrm>
            <a:off x="3505200" y="6416675"/>
            <a:ext cx="2133600" cy="365125"/>
          </a:xfrm>
          <a:prstGeom prst="rect">
            <a:avLst/>
          </a:prstGeom>
        </p:spPr>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fld id="{28B4C564-DFE2-0342-9B37-E974C67D103F}" type="slidenum">
              <a:rPr lang="en-US" sz="1200" b="1" smtClean="0">
                <a:solidFill>
                  <a:srgbClr val="000090"/>
                </a:solidFill>
                <a:latin typeface="Calibri" charset="0"/>
              </a:rPr>
              <a:pPr algn="ctr" defTabSz="457200" eaLnBrk="1" fontAlgn="base" hangingPunct="1">
                <a:spcBef>
                  <a:spcPct val="0"/>
                </a:spcBef>
                <a:spcAft>
                  <a:spcPct val="0"/>
                </a:spcAft>
                <a:defRPr/>
              </a:pPr>
              <a:t>‹#›</a:t>
            </a:fld>
            <a:endParaRPr lang="en-US" sz="1200" b="1" smtClean="0">
              <a:solidFill>
                <a:srgbClr val="000090"/>
              </a:solidFill>
              <a:latin typeface="Calibri" charset="0"/>
            </a:endParaRPr>
          </a:p>
        </p:txBody>
      </p:sp>
    </p:spTree>
    <p:extLst>
      <p:ext uri="{BB962C8B-B14F-4D97-AF65-F5344CB8AC3E}">
        <p14:creationId xmlns:p14="http://schemas.microsoft.com/office/powerpoint/2010/main" val="398165298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Lst>
  <p:hf sldNum="0" hdr="0" ftr="0" dt="0"/>
  <p:txStyles>
    <p:title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p:titleStyle>
    <p:bodyStyle>
      <a:lvl1pPr marL="342900" indent="-342900" algn="l" defTabSz="457200" rtl="0" eaLnBrk="0" fontAlgn="base" hangingPunct="0">
        <a:spcBef>
          <a:spcPct val="20000"/>
        </a:spcBef>
        <a:spcAft>
          <a:spcPct val="0"/>
        </a:spcAft>
        <a:buFont typeface="Arial" charset="0"/>
        <a:buChar char="•"/>
        <a:defRPr sz="2400" b="1" kern="1200">
          <a:solidFill>
            <a:schemeClr val="tx1"/>
          </a:solidFill>
          <a:latin typeface="+mn-lt"/>
          <a:ea typeface="ＭＳ Ｐゴシック" pitchFamily="4" charset="-128"/>
          <a:cs typeface="ＭＳ Ｐゴシック" pitchFamily="4" charset="-128"/>
        </a:defRPr>
      </a:lvl1pPr>
      <a:lvl2pPr marL="742950" indent="-285750" algn="l" defTabSz="457200" rtl="0" eaLnBrk="0" fontAlgn="base" hangingPunct="0">
        <a:spcBef>
          <a:spcPct val="20000"/>
        </a:spcBef>
        <a:spcAft>
          <a:spcPct val="0"/>
        </a:spcAft>
        <a:buFont typeface="Arial" charset="0"/>
        <a:buChar char="–"/>
        <a:defRPr sz="2400" b="1" kern="1200">
          <a:solidFill>
            <a:schemeClr val="tx1"/>
          </a:solidFill>
          <a:latin typeface="+mn-lt"/>
          <a:ea typeface="ＭＳ Ｐゴシック" pitchFamily="4" charset="-128"/>
          <a:cs typeface="+mn-cs"/>
        </a:defRPr>
      </a:lvl2pPr>
      <a:lvl3pPr marL="1143000" indent="-228600" algn="l" defTabSz="457200" rtl="0" eaLnBrk="0" fontAlgn="base" hangingPunct="0">
        <a:spcBef>
          <a:spcPct val="20000"/>
        </a:spcBef>
        <a:spcAft>
          <a:spcPct val="0"/>
        </a:spcAft>
        <a:buFont typeface="Arial" charset="0"/>
        <a:buChar char="•"/>
        <a:defRPr sz="2400" b="1" kern="1200">
          <a:solidFill>
            <a:schemeClr val="tx1"/>
          </a:solidFill>
          <a:latin typeface="+mn-lt"/>
          <a:ea typeface="ヒラギノ角ゴ Pro W3" pitchFamily="-106" charset="-128"/>
          <a:cs typeface="ヒラギノ角ゴ Pro W3" charset="-128"/>
        </a:defRPr>
      </a:lvl3pPr>
      <a:lvl4pPr marL="1600200" indent="-228600" algn="l" defTabSz="457200" rtl="0" eaLnBrk="0" fontAlgn="base" hangingPunct="0">
        <a:spcBef>
          <a:spcPct val="20000"/>
        </a:spcBef>
        <a:spcAft>
          <a:spcPct val="0"/>
        </a:spcAft>
        <a:buFont typeface="Arial" charset="0"/>
        <a:buChar char="–"/>
        <a:defRPr sz="2400" b="1" kern="1200">
          <a:solidFill>
            <a:schemeClr val="tx1"/>
          </a:solidFill>
          <a:latin typeface="+mn-lt"/>
          <a:ea typeface="ヒラギノ角ゴ Pro W3" pitchFamily="-106" charset="-128"/>
          <a:cs typeface="ヒラギノ角ゴ Pro W3" charset="-128"/>
        </a:defRPr>
      </a:lvl4pPr>
      <a:lvl5pPr marL="2057400" indent="-228600" algn="l" defTabSz="457200" rtl="0" eaLnBrk="0" fontAlgn="base" hangingPunct="0">
        <a:spcBef>
          <a:spcPct val="20000"/>
        </a:spcBef>
        <a:spcAft>
          <a:spcPct val="0"/>
        </a:spcAft>
        <a:buFont typeface="Arial" charset="0"/>
        <a:buChar char="»"/>
        <a:defRPr sz="2400" b="1" kern="1200">
          <a:solidFill>
            <a:schemeClr val="tx1"/>
          </a:solidFill>
          <a:latin typeface="+mn-lt"/>
          <a:ea typeface="ヒラギノ角ゴ Pro W3" pitchFamily="-106"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tags" Target="../tags/tag2.x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0" Type="http://schemas.openxmlformats.org/officeDocument/2006/relationships/tags" Target="../tags/tag22.xml"/><Relationship Id="rId21" Type="http://schemas.openxmlformats.org/officeDocument/2006/relationships/slideLayout" Target="../slideLayouts/slideLayout3.xml"/><Relationship Id="rId22" Type="http://schemas.openxmlformats.org/officeDocument/2006/relationships/notesSlide" Target="../notesSlides/notesSlide4.xml"/><Relationship Id="rId23" Type="http://schemas.openxmlformats.org/officeDocument/2006/relationships/image" Target="../media/image27.png"/><Relationship Id="rId24" Type="http://schemas.openxmlformats.org/officeDocument/2006/relationships/image" Target="../media/image28.png"/><Relationship Id="rId25" Type="http://schemas.openxmlformats.org/officeDocument/2006/relationships/image" Target="../media/image29.png"/><Relationship Id="rId26" Type="http://schemas.openxmlformats.org/officeDocument/2006/relationships/image" Target="../media/image30.png"/><Relationship Id="rId27" Type="http://schemas.openxmlformats.org/officeDocument/2006/relationships/image" Target="../media/image31.png"/><Relationship Id="rId28" Type="http://schemas.openxmlformats.org/officeDocument/2006/relationships/image" Target="../media/image32.png"/><Relationship Id="rId29" Type="http://schemas.openxmlformats.org/officeDocument/2006/relationships/image" Target="../media/image33.png"/><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tags" Target="../tags/tag5.xml"/><Relationship Id="rId4" Type="http://schemas.openxmlformats.org/officeDocument/2006/relationships/tags" Target="../tags/tag6.xml"/><Relationship Id="rId5" Type="http://schemas.openxmlformats.org/officeDocument/2006/relationships/tags" Target="../tags/tag7.xml"/><Relationship Id="rId30" Type="http://schemas.openxmlformats.org/officeDocument/2006/relationships/image" Target="../media/image34.png"/><Relationship Id="rId31" Type="http://schemas.openxmlformats.org/officeDocument/2006/relationships/image" Target="../media/image35.png"/><Relationship Id="rId32" Type="http://schemas.openxmlformats.org/officeDocument/2006/relationships/image" Target="../media/image36.png"/><Relationship Id="rId9" Type="http://schemas.openxmlformats.org/officeDocument/2006/relationships/tags" Target="../tags/tag11.xml"/><Relationship Id="rId6" Type="http://schemas.openxmlformats.org/officeDocument/2006/relationships/tags" Target="../tags/tag8.xml"/><Relationship Id="rId7" Type="http://schemas.openxmlformats.org/officeDocument/2006/relationships/tags" Target="../tags/tag9.xml"/><Relationship Id="rId8" Type="http://schemas.openxmlformats.org/officeDocument/2006/relationships/tags" Target="../tags/tag10.xml"/><Relationship Id="rId33" Type="http://schemas.openxmlformats.org/officeDocument/2006/relationships/image" Target="../media/image37.png"/><Relationship Id="rId34" Type="http://schemas.openxmlformats.org/officeDocument/2006/relationships/image" Target="../media/image38.png"/><Relationship Id="rId35" Type="http://schemas.openxmlformats.org/officeDocument/2006/relationships/chart" Target="../charts/chart1.xml"/><Relationship Id="rId36" Type="http://schemas.openxmlformats.org/officeDocument/2006/relationships/chart" Target="../charts/chart2.xml"/><Relationship Id="rId10" Type="http://schemas.openxmlformats.org/officeDocument/2006/relationships/tags" Target="../tags/tag12.xml"/><Relationship Id="rId11" Type="http://schemas.openxmlformats.org/officeDocument/2006/relationships/tags" Target="../tags/tag13.xml"/><Relationship Id="rId12" Type="http://schemas.openxmlformats.org/officeDocument/2006/relationships/tags" Target="../tags/tag14.xml"/><Relationship Id="rId13" Type="http://schemas.openxmlformats.org/officeDocument/2006/relationships/tags" Target="../tags/tag15.xml"/><Relationship Id="rId14" Type="http://schemas.openxmlformats.org/officeDocument/2006/relationships/tags" Target="../tags/tag16.xml"/><Relationship Id="rId15" Type="http://schemas.openxmlformats.org/officeDocument/2006/relationships/tags" Target="../tags/tag17.xml"/><Relationship Id="rId16" Type="http://schemas.openxmlformats.org/officeDocument/2006/relationships/tags" Target="../tags/tag18.xml"/><Relationship Id="rId17" Type="http://schemas.openxmlformats.org/officeDocument/2006/relationships/tags" Target="../tags/tag19.xml"/><Relationship Id="rId18" Type="http://schemas.openxmlformats.org/officeDocument/2006/relationships/tags" Target="../tags/tag20.xml"/><Relationship Id="rId19" Type="http://schemas.openxmlformats.org/officeDocument/2006/relationships/tags" Target="../tags/tag21.xml"/><Relationship Id="rId37" Type="http://schemas.openxmlformats.org/officeDocument/2006/relationships/image" Target="../media/image39.png"/><Relationship Id="rId38" Type="http://schemas.openxmlformats.org/officeDocument/2006/relationships/image" Target="../media/image40.png"/><Relationship Id="rId39" Type="http://schemas.openxmlformats.org/officeDocument/2006/relationships/image" Target="../media/image41.png"/></Relationships>
</file>

<file path=ppt/slides/_rels/slide13.xml.rels><?xml version="1.0" encoding="UTF-8" standalone="yes"?>
<Relationships xmlns="http://schemas.openxmlformats.org/package/2006/relationships"><Relationship Id="rId9" Type="http://schemas.openxmlformats.org/officeDocument/2006/relationships/tags" Target="../tags/tag31.xml"/><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png"/><Relationship Id="rId25" Type="http://schemas.openxmlformats.org/officeDocument/2006/relationships/image" Target="../media/image51.png"/><Relationship Id="rId26" Type="http://schemas.openxmlformats.org/officeDocument/2006/relationships/image" Target="../media/image52.png"/><Relationship Id="rId27" Type="http://schemas.openxmlformats.org/officeDocument/2006/relationships/image" Target="../media/image53.png"/><Relationship Id="rId10" Type="http://schemas.openxmlformats.org/officeDocument/2006/relationships/tags" Target="../tags/tag32.xml"/><Relationship Id="rId11" Type="http://schemas.openxmlformats.org/officeDocument/2006/relationships/tags" Target="../tags/tag33.xml"/><Relationship Id="rId12" Type="http://schemas.openxmlformats.org/officeDocument/2006/relationships/tags" Target="../tags/tag34.xml"/><Relationship Id="rId13" Type="http://schemas.openxmlformats.org/officeDocument/2006/relationships/tags" Target="../tags/tag35.xml"/><Relationship Id="rId14" Type="http://schemas.openxmlformats.org/officeDocument/2006/relationships/slideLayout" Target="../slideLayouts/slideLayout3.xml"/><Relationship Id="rId15" Type="http://schemas.openxmlformats.org/officeDocument/2006/relationships/notesSlide" Target="../notesSlides/notesSlide5.xml"/><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tags" Target="../tags/tag23.x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tags" Target="../tags/tag30.xml"/></Relationships>
</file>

<file path=ppt/slides/_rels/slide14.xml.rels><?xml version="1.0" encoding="UTF-8" standalone="yes"?>
<Relationships xmlns="http://schemas.openxmlformats.org/package/2006/relationships"><Relationship Id="rId9" Type="http://schemas.openxmlformats.org/officeDocument/2006/relationships/image" Target="../media/image55.png"/><Relationship Id="rId20" Type="http://schemas.openxmlformats.org/officeDocument/2006/relationships/image" Target="../media/image66.png"/><Relationship Id="rId21" Type="http://schemas.openxmlformats.org/officeDocument/2006/relationships/image" Target="../media/image67.png"/><Relationship Id="rId22" Type="http://schemas.openxmlformats.org/officeDocument/2006/relationships/image" Target="../media/image68.png"/><Relationship Id="rId10" Type="http://schemas.openxmlformats.org/officeDocument/2006/relationships/image" Target="../media/image56.png"/><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61.png"/><Relationship Id="rId16" Type="http://schemas.openxmlformats.org/officeDocument/2006/relationships/image" Target="../media/image62.png"/><Relationship Id="rId17" Type="http://schemas.openxmlformats.org/officeDocument/2006/relationships/image" Target="../media/image63.png"/><Relationship Id="rId18" Type="http://schemas.openxmlformats.org/officeDocument/2006/relationships/image" Target="../media/image64.png"/><Relationship Id="rId19" Type="http://schemas.openxmlformats.org/officeDocument/2006/relationships/image" Target="../media/image65.png"/><Relationship Id="rId1" Type="http://schemas.openxmlformats.org/officeDocument/2006/relationships/tags" Target="../tags/tag36.xml"/><Relationship Id="rId2" Type="http://schemas.openxmlformats.org/officeDocument/2006/relationships/tags" Target="../tags/tag37.xml"/><Relationship Id="rId3" Type="http://schemas.openxmlformats.org/officeDocument/2006/relationships/tags" Target="../tags/tag38.xml"/><Relationship Id="rId4" Type="http://schemas.openxmlformats.org/officeDocument/2006/relationships/tags" Target="../tags/tag39.xml"/><Relationship Id="rId5" Type="http://schemas.openxmlformats.org/officeDocument/2006/relationships/tags" Target="../tags/tag40.xml"/><Relationship Id="rId6" Type="http://schemas.openxmlformats.org/officeDocument/2006/relationships/slideLayout" Target="../slideLayouts/slideLayout3.xml"/><Relationship Id="rId7" Type="http://schemas.openxmlformats.org/officeDocument/2006/relationships/notesSlide" Target="../notesSlides/notesSlide6.xml"/><Relationship Id="rId8" Type="http://schemas.openxmlformats.org/officeDocument/2006/relationships/image" Target="../media/image54.png"/></Relationships>
</file>

<file path=ppt/slides/_rels/slide15.xml.rels><?xml version="1.0" encoding="UTF-8" standalone="yes"?>
<Relationships xmlns="http://schemas.openxmlformats.org/package/2006/relationships"><Relationship Id="rId9" Type="http://schemas.openxmlformats.org/officeDocument/2006/relationships/image" Target="../media/image64.png"/><Relationship Id="rId20" Type="http://schemas.openxmlformats.org/officeDocument/2006/relationships/image" Target="../media/image65.png"/><Relationship Id="rId21" Type="http://schemas.openxmlformats.org/officeDocument/2006/relationships/image" Target="../media/image66.png"/><Relationship Id="rId22" Type="http://schemas.openxmlformats.org/officeDocument/2006/relationships/image" Target="../media/image67.png"/><Relationship Id="rId23"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73.png"/><Relationship Id="rId15" Type="http://schemas.openxmlformats.org/officeDocument/2006/relationships/image" Target="../media/image74.png"/><Relationship Id="rId16" Type="http://schemas.openxmlformats.org/officeDocument/2006/relationships/image" Target="../media/image75.png"/><Relationship Id="rId17" Type="http://schemas.openxmlformats.org/officeDocument/2006/relationships/image" Target="../media/image76.png"/><Relationship Id="rId18" Type="http://schemas.openxmlformats.org/officeDocument/2006/relationships/image" Target="../media/image77.png"/><Relationship Id="rId19" Type="http://schemas.openxmlformats.org/officeDocument/2006/relationships/image" Target="../media/image78.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tags" Target="../tags/tag45.xml"/><Relationship Id="rId6" Type="http://schemas.openxmlformats.org/officeDocument/2006/relationships/slideLayout" Target="../slideLayouts/slideLayout3.xml"/><Relationship Id="rId7" Type="http://schemas.openxmlformats.org/officeDocument/2006/relationships/notesSlide" Target="../notesSlides/notesSlide7.xml"/><Relationship Id="rId8" Type="http://schemas.openxmlformats.org/officeDocument/2006/relationships/image" Target="../media/image54.png"/></Relationships>
</file>

<file path=ppt/slides/_rels/slide16.xml.rels><?xml version="1.0" encoding="UTF-8" standalone="yes"?>
<Relationships xmlns="http://schemas.openxmlformats.org/package/2006/relationships"><Relationship Id="rId9" Type="http://schemas.openxmlformats.org/officeDocument/2006/relationships/image" Target="../media/image79.png"/><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png"/><Relationship Id="rId24" Type="http://schemas.openxmlformats.org/officeDocument/2006/relationships/image" Target="../media/image68.png"/><Relationship Id="rId10" Type="http://schemas.openxmlformats.org/officeDocument/2006/relationships/image" Target="../media/image77.png"/><Relationship Id="rId11" Type="http://schemas.openxmlformats.org/officeDocument/2006/relationships/image" Target="../media/image80.png"/><Relationship Id="rId12" Type="http://schemas.openxmlformats.org/officeDocument/2006/relationships/image" Target="../media/image81.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84.png"/><Relationship Id="rId16" Type="http://schemas.openxmlformats.org/officeDocument/2006/relationships/image" Target="../media/image85.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8.png"/><Relationship Id="rId1" Type="http://schemas.openxmlformats.org/officeDocument/2006/relationships/tags" Target="../tags/tag46.xml"/><Relationship Id="rId2" Type="http://schemas.openxmlformats.org/officeDocument/2006/relationships/tags" Target="../tags/tag47.xml"/><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tags" Target="../tags/tag50.xml"/><Relationship Id="rId6" Type="http://schemas.openxmlformats.org/officeDocument/2006/relationships/slideLayout" Target="../slideLayouts/slideLayout3.xml"/><Relationship Id="rId7" Type="http://schemas.openxmlformats.org/officeDocument/2006/relationships/notesSlide" Target="../notesSlides/notesSlide8.xml"/><Relationship Id="rId8" Type="http://schemas.openxmlformats.org/officeDocument/2006/relationships/image" Target="../media/image54.png"/></Relationships>
</file>

<file path=ppt/slides/_rels/slide17.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91.png"/><Relationship Id="rId13" Type="http://schemas.openxmlformats.org/officeDocument/2006/relationships/image" Target="../media/image92.png"/><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slideLayout" Target="../slideLayouts/slideLayout3.xml"/><Relationship Id="rId7" Type="http://schemas.openxmlformats.org/officeDocument/2006/relationships/notesSlide" Target="../notesSlides/notesSlide9.xml"/><Relationship Id="rId8" Type="http://schemas.openxmlformats.org/officeDocument/2006/relationships/image" Target="../media/image89.png"/><Relationship Id="rId9" Type="http://schemas.openxmlformats.org/officeDocument/2006/relationships/image" Target="../media/image67.png"/><Relationship Id="rId10"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slideLayout" Target="../slideLayouts/slideLayout3.xml"/><Relationship Id="rId5" Type="http://schemas.openxmlformats.org/officeDocument/2006/relationships/notesSlide" Target="../notesSlides/notesSlide10.xml"/><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1.png"/><Relationship Id="rId9" Type="http://schemas.openxmlformats.org/officeDocument/2006/relationships/image" Target="../media/image95.png"/><Relationship Id="rId1" Type="http://schemas.openxmlformats.org/officeDocument/2006/relationships/tags" Target="../tags/tag56.xml"/><Relationship Id="rId2" Type="http://schemas.openxmlformats.org/officeDocument/2006/relationships/tags" Target="../tags/tag57.xml"/></Relationships>
</file>

<file path=ppt/slides/_rels/slide19.xml.rels><?xml version="1.0" encoding="UTF-8" standalone="yes"?>
<Relationships xmlns="http://schemas.openxmlformats.org/package/2006/relationships"><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slideLayout" Target="../slideLayouts/slideLayout3.xml"/><Relationship Id="rId6" Type="http://schemas.openxmlformats.org/officeDocument/2006/relationships/notesSlide" Target="../notesSlides/notesSlide11.xml"/><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 Type="http://schemas.openxmlformats.org/officeDocument/2006/relationships/tags" Target="../tags/tag59.xml"/><Relationship Id="rId2" Type="http://schemas.openxmlformats.org/officeDocument/2006/relationships/tags" Target="../tags/tag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3.xml"/><Relationship Id="rId2" Type="http://schemas.openxmlformats.org/officeDocument/2006/relationships/image" Target="../media/image10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tags" Target="../tags/tag63.xml"/><Relationship Id="rId2"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1" Type="http://schemas.openxmlformats.org/officeDocument/2006/relationships/slideLayout" Target="../slideLayouts/slideLayout3.xml"/><Relationship Id="rId2" Type="http://schemas.openxmlformats.org/officeDocument/2006/relationships/image" Target="../media/image107.png"/></Relationships>
</file>

<file path=ppt/slides/_rels/slide23.xml.rels><?xml version="1.0" encoding="UTF-8" standalone="yes"?>
<Relationships xmlns="http://schemas.openxmlformats.org/package/2006/relationships"><Relationship Id="rId9" Type="http://schemas.openxmlformats.org/officeDocument/2006/relationships/tags" Target="../tags/tag72.xml"/><Relationship Id="rId20" Type="http://schemas.openxmlformats.org/officeDocument/2006/relationships/image" Target="../media/image118.png"/><Relationship Id="rId21" Type="http://schemas.openxmlformats.org/officeDocument/2006/relationships/image" Target="../media/image119.png"/><Relationship Id="rId22" Type="http://schemas.openxmlformats.org/officeDocument/2006/relationships/image" Target="../media/image120.png"/><Relationship Id="rId23" Type="http://schemas.openxmlformats.org/officeDocument/2006/relationships/image" Target="../media/image121.png"/><Relationship Id="rId24" Type="http://schemas.openxmlformats.org/officeDocument/2006/relationships/image" Target="../media/image122.png"/><Relationship Id="rId25" Type="http://schemas.openxmlformats.org/officeDocument/2006/relationships/image" Target="../media/image123.png"/><Relationship Id="rId26" Type="http://schemas.openxmlformats.org/officeDocument/2006/relationships/image" Target="../media/image124.png"/><Relationship Id="rId10" Type="http://schemas.openxmlformats.org/officeDocument/2006/relationships/tags" Target="../tags/tag73.xml"/><Relationship Id="rId11" Type="http://schemas.openxmlformats.org/officeDocument/2006/relationships/tags" Target="../tags/tag74.xml"/><Relationship Id="rId12" Type="http://schemas.openxmlformats.org/officeDocument/2006/relationships/tags" Target="../tags/tag75.xml"/><Relationship Id="rId13" Type="http://schemas.openxmlformats.org/officeDocument/2006/relationships/slideLayout" Target="../slideLayouts/slideLayout3.xml"/><Relationship Id="rId14" Type="http://schemas.openxmlformats.org/officeDocument/2006/relationships/notesSlide" Target="../notesSlides/notesSlide13.xml"/><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15.png"/><Relationship Id="rId18" Type="http://schemas.openxmlformats.org/officeDocument/2006/relationships/image" Target="../media/image116.png"/><Relationship Id="rId19" Type="http://schemas.openxmlformats.org/officeDocument/2006/relationships/image" Target="../media/image117.png"/><Relationship Id="rId1" Type="http://schemas.openxmlformats.org/officeDocument/2006/relationships/tags" Target="../tags/tag64.xml"/><Relationship Id="rId2" Type="http://schemas.openxmlformats.org/officeDocument/2006/relationships/tags" Target="../tags/tag65.xml"/><Relationship Id="rId3" Type="http://schemas.openxmlformats.org/officeDocument/2006/relationships/tags" Target="../tags/tag66.xml"/><Relationship Id="rId4" Type="http://schemas.openxmlformats.org/officeDocument/2006/relationships/tags" Target="../tags/tag67.xml"/><Relationship Id="rId5" Type="http://schemas.openxmlformats.org/officeDocument/2006/relationships/tags" Target="../tags/tag68.xml"/><Relationship Id="rId6" Type="http://schemas.openxmlformats.org/officeDocument/2006/relationships/tags" Target="../tags/tag69.xml"/><Relationship Id="rId7" Type="http://schemas.openxmlformats.org/officeDocument/2006/relationships/tags" Target="../tags/tag70.xml"/><Relationship Id="rId8" Type="http://schemas.openxmlformats.org/officeDocument/2006/relationships/tags" Target="../tags/tag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25.xml.rels><?xml version="1.0" encoding="UTF-8" standalone="yes"?>
<Relationships xmlns="http://schemas.openxmlformats.org/package/2006/relationships"><Relationship Id="rId11" Type="http://schemas.openxmlformats.org/officeDocument/2006/relationships/image" Target="../media/image130.png"/><Relationship Id="rId12" Type="http://schemas.openxmlformats.org/officeDocument/2006/relationships/image" Target="../media/image131.png"/><Relationship Id="rId1" Type="http://schemas.openxmlformats.org/officeDocument/2006/relationships/tags" Target="../tags/tag76.xml"/><Relationship Id="rId2" Type="http://schemas.openxmlformats.org/officeDocument/2006/relationships/tags" Target="../tags/tag77.xml"/><Relationship Id="rId3" Type="http://schemas.openxmlformats.org/officeDocument/2006/relationships/slideLayout" Target="../slideLayouts/slideLayout3.xml"/><Relationship Id="rId4" Type="http://schemas.openxmlformats.org/officeDocument/2006/relationships/notesSlide" Target="../notesSlides/notesSlide15.xml"/><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126.png"/><Relationship Id="rId8" Type="http://schemas.openxmlformats.org/officeDocument/2006/relationships/image" Target="../media/image127.png"/><Relationship Id="rId9" Type="http://schemas.openxmlformats.org/officeDocument/2006/relationships/image" Target="../media/image128.png"/><Relationship Id="rId10" Type="http://schemas.openxmlformats.org/officeDocument/2006/relationships/image" Target="../media/image129.png"/></Relationships>
</file>

<file path=ppt/slides/_rels/slide26.xml.rels><?xml version="1.0" encoding="UTF-8" standalone="yes"?>
<Relationships xmlns="http://schemas.openxmlformats.org/package/2006/relationships"><Relationship Id="rId11" Type="http://schemas.openxmlformats.org/officeDocument/2006/relationships/image" Target="../media/image136.png"/><Relationship Id="rId12" Type="http://schemas.openxmlformats.org/officeDocument/2006/relationships/image" Target="../media/image137.png"/><Relationship Id="rId13" Type="http://schemas.openxmlformats.org/officeDocument/2006/relationships/image" Target="../media/image138.png"/><Relationship Id="rId1" Type="http://schemas.openxmlformats.org/officeDocument/2006/relationships/tags" Target="../tags/tag78.xml"/><Relationship Id="rId2" Type="http://schemas.openxmlformats.org/officeDocument/2006/relationships/tags" Target="../tags/tag79.xml"/><Relationship Id="rId3" Type="http://schemas.openxmlformats.org/officeDocument/2006/relationships/tags" Target="../tags/tag80.xml"/><Relationship Id="rId4" Type="http://schemas.openxmlformats.org/officeDocument/2006/relationships/tags" Target="../tags/tag81.xml"/><Relationship Id="rId5" Type="http://schemas.openxmlformats.org/officeDocument/2006/relationships/slideLayout" Target="../slideLayouts/slideLayout3.xml"/><Relationship Id="rId6" Type="http://schemas.openxmlformats.org/officeDocument/2006/relationships/notesSlide" Target="../notesSlides/notesSlide16.xml"/><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 Id="rId10" Type="http://schemas.openxmlformats.org/officeDocument/2006/relationships/image" Target="../media/image1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51.png"/><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8.png"/></Relationships>
</file>

<file path=ppt/slides/_rels/slide35.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video" Target="../media/media4.mp4"/><Relationship Id="rId5" Type="http://schemas.openxmlformats.org/officeDocument/2006/relationships/slideLayout" Target="../slideLayouts/slideLayout4.xml"/><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2.png"/><Relationship Id="rId9" Type="http://schemas.openxmlformats.org/officeDocument/2006/relationships/image" Target="../media/image105.png"/><Relationship Id="rId10" Type="http://schemas.openxmlformats.org/officeDocument/2006/relationships/image" Target="../media/image131.png"/><Relationship Id="rId11" Type="http://schemas.openxmlformats.org/officeDocument/2006/relationships/image" Target="../media/image147.png"/><Relationship Id="rId1" Type="http://schemas.microsoft.com/office/2007/relationships/media" Target="../media/media3.mp4"/><Relationship Id="rId2" Type="http://schemas.openxmlformats.org/officeDocument/2006/relationships/video" Target="../media/media3.mp4"/></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3.png"/><Relationship Id="rId3" Type="http://schemas.openxmlformats.org/officeDocument/2006/relationships/image" Target="../media/image1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6.png"/><Relationship Id="rId3" Type="http://schemas.openxmlformats.org/officeDocument/2006/relationships/image" Target="../media/image1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tags" Target="../tags/tag1.xml"/><Relationship Id="rId2"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7" Type="http://schemas.openxmlformats.org/officeDocument/2006/relationships/image" Target="../media/image162.png"/><Relationship Id="rId8" Type="http://schemas.openxmlformats.org/officeDocument/2006/relationships/image" Target="../media/image163.png"/><Relationship Id="rId1" Type="http://schemas.openxmlformats.org/officeDocument/2006/relationships/tags" Target="../tags/tag82.xml"/><Relationship Id="rId2"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4" Type="http://schemas.openxmlformats.org/officeDocument/2006/relationships/image" Target="../media/image139.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26.png"/><Relationship Id="rId1" Type="http://schemas.openxmlformats.org/officeDocument/2006/relationships/tags" Target="../tags/tag83.xml"/><Relationship Id="rId2"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97.png"/><Relationship Id="rId13" Type="http://schemas.openxmlformats.org/officeDocument/2006/relationships/image" Target="../media/image106.png"/><Relationship Id="rId1" Type="http://schemas.openxmlformats.org/officeDocument/2006/relationships/tags" Target="../tags/tag84.xml"/><Relationship Id="rId2" Type="http://schemas.openxmlformats.org/officeDocument/2006/relationships/tags" Target="../tags/tag85.xml"/><Relationship Id="rId3" Type="http://schemas.openxmlformats.org/officeDocument/2006/relationships/tags" Target="../tags/tag86.xml"/><Relationship Id="rId4" Type="http://schemas.openxmlformats.org/officeDocument/2006/relationships/tags" Target="../tags/tag87.xml"/><Relationship Id="rId5" Type="http://schemas.openxmlformats.org/officeDocument/2006/relationships/tags" Target="../tags/tag88.xml"/><Relationship Id="rId6" Type="http://schemas.openxmlformats.org/officeDocument/2006/relationships/slideLayout" Target="../slideLayouts/slideLayout3.xml"/><Relationship Id="rId7" Type="http://schemas.openxmlformats.org/officeDocument/2006/relationships/notesSlide" Target="../notesSlides/notesSlide22.xml"/><Relationship Id="rId8" Type="http://schemas.openxmlformats.org/officeDocument/2006/relationships/image" Target="../media/image169.png"/><Relationship Id="rId9" Type="http://schemas.openxmlformats.org/officeDocument/2006/relationships/image" Target="../media/image170.png"/><Relationship Id="rId10"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1.wmf"/></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3.xml"/><Relationship Id="rId2" Type="http://schemas.openxmlformats.org/officeDocument/2006/relationships/image" Target="../media/image10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2.wmf"/></Relationships>
</file>

<file path=ppt/slides/_rels/slide47.xml.rels><?xml version="1.0" encoding="UTF-8" standalone="yes"?>
<Relationships xmlns="http://schemas.openxmlformats.org/package/2006/relationships"><Relationship Id="rId9" Type="http://schemas.openxmlformats.org/officeDocument/2006/relationships/tags" Target="../tags/tag97.xml"/><Relationship Id="rId20" Type="http://schemas.openxmlformats.org/officeDocument/2006/relationships/image" Target="../media/image118.png"/><Relationship Id="rId21" Type="http://schemas.openxmlformats.org/officeDocument/2006/relationships/image" Target="../media/image119.png"/><Relationship Id="rId22" Type="http://schemas.openxmlformats.org/officeDocument/2006/relationships/image" Target="../media/image120.png"/><Relationship Id="rId23" Type="http://schemas.openxmlformats.org/officeDocument/2006/relationships/image" Target="../media/image121.png"/><Relationship Id="rId24" Type="http://schemas.openxmlformats.org/officeDocument/2006/relationships/image" Target="../media/image122.png"/><Relationship Id="rId25" Type="http://schemas.openxmlformats.org/officeDocument/2006/relationships/image" Target="../media/image123.png"/><Relationship Id="rId26" Type="http://schemas.openxmlformats.org/officeDocument/2006/relationships/image" Target="../media/image124.png"/><Relationship Id="rId10" Type="http://schemas.openxmlformats.org/officeDocument/2006/relationships/tags" Target="../tags/tag98.xml"/><Relationship Id="rId11" Type="http://schemas.openxmlformats.org/officeDocument/2006/relationships/tags" Target="../tags/tag99.xml"/><Relationship Id="rId12" Type="http://schemas.openxmlformats.org/officeDocument/2006/relationships/tags" Target="../tags/tag100.xml"/><Relationship Id="rId13" Type="http://schemas.openxmlformats.org/officeDocument/2006/relationships/slideLayout" Target="../slideLayouts/slideLayout3.xml"/><Relationship Id="rId14" Type="http://schemas.openxmlformats.org/officeDocument/2006/relationships/notesSlide" Target="../notesSlides/notesSlide23.xml"/><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15.png"/><Relationship Id="rId18" Type="http://schemas.openxmlformats.org/officeDocument/2006/relationships/image" Target="../media/image116.png"/><Relationship Id="rId19" Type="http://schemas.openxmlformats.org/officeDocument/2006/relationships/image" Target="../media/image117.png"/><Relationship Id="rId1" Type="http://schemas.openxmlformats.org/officeDocument/2006/relationships/tags" Target="../tags/tag89.xml"/><Relationship Id="rId2" Type="http://schemas.openxmlformats.org/officeDocument/2006/relationships/tags" Target="../tags/tag90.xml"/><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tags" Target="../tags/tag93.xml"/><Relationship Id="rId6" Type="http://schemas.openxmlformats.org/officeDocument/2006/relationships/tags" Target="../tags/tag94.xml"/><Relationship Id="rId7" Type="http://schemas.openxmlformats.org/officeDocument/2006/relationships/tags" Target="../tags/tag95.xml"/><Relationship Id="rId8" Type="http://schemas.openxmlformats.org/officeDocument/2006/relationships/tags" Target="../tags/tag96.xml"/></Relationships>
</file>

<file path=ppt/slides/_rels/slide5.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1.xm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microsoft.com/office/2007/relationships/media" Target="../media/media1.mp4"/><Relationship Id="rId2" Type="http://schemas.openxmlformats.org/officeDocument/2006/relationships/video" Target="../media/media1.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http://www.brandontefft.com/images/uiuc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9815" y="5537637"/>
            <a:ext cx="2805029" cy="12596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7634" y="2342981"/>
            <a:ext cx="3886200" cy="553998"/>
          </a:xfrm>
          <a:prstGeom prst="rect">
            <a:avLst/>
          </a:prstGeom>
          <a:noFill/>
        </p:spPr>
        <p:txBody>
          <a:bodyPr wrap="square" rtlCol="0">
            <a:spAutoFit/>
          </a:bodyPr>
          <a:lstStyle/>
          <a:p>
            <a:pPr algn="ctr" defTabSz="457200" fontAlgn="base">
              <a:spcBef>
                <a:spcPct val="0"/>
              </a:spcBef>
              <a:spcAft>
                <a:spcPct val="0"/>
              </a:spcAft>
            </a:pPr>
            <a:r>
              <a:rPr lang="en-US" sz="1600" b="1" dirty="0" smtClean="0">
                <a:solidFill>
                  <a:prstClr val="black"/>
                </a:solidFill>
                <a:latin typeface="Arial" charset="0"/>
                <a:ea typeface="ＭＳ Ｐゴシック" charset="0"/>
              </a:rPr>
              <a:t>Chen Zhang, Graduate Student</a:t>
            </a:r>
          </a:p>
          <a:p>
            <a:pPr algn="ctr" defTabSz="457200" fontAlgn="base">
              <a:spcBef>
                <a:spcPct val="0"/>
              </a:spcBef>
              <a:spcAft>
                <a:spcPct val="0"/>
              </a:spcAft>
            </a:pPr>
            <a:r>
              <a:rPr lang="en-US" sz="1400" b="1" dirty="0" smtClean="0">
                <a:solidFill>
                  <a:prstClr val="black"/>
                </a:solidFill>
                <a:latin typeface="Arial" charset="0"/>
                <a:ea typeface="ＭＳ Ｐゴシック" charset="0"/>
              </a:rPr>
              <a:t>Aerospace Engineering</a:t>
            </a:r>
            <a:endParaRPr lang="en-US" sz="1600" b="1" dirty="0" smtClean="0">
              <a:solidFill>
                <a:prstClr val="black"/>
              </a:solidFill>
              <a:latin typeface="Arial" charset="0"/>
              <a:ea typeface="ＭＳ Ｐゴシック" charset="0"/>
            </a:endParaRPr>
          </a:p>
        </p:txBody>
      </p:sp>
      <p:sp>
        <p:nvSpPr>
          <p:cNvPr id="6" name="TextBox 5"/>
          <p:cNvSpPr txBox="1"/>
          <p:nvPr/>
        </p:nvSpPr>
        <p:spPr>
          <a:xfrm>
            <a:off x="4923447" y="2971800"/>
            <a:ext cx="4011855" cy="553998"/>
          </a:xfrm>
          <a:prstGeom prst="rect">
            <a:avLst/>
          </a:prstGeom>
          <a:noFill/>
        </p:spPr>
        <p:txBody>
          <a:bodyPr wrap="square" rtlCol="0">
            <a:spAutoFit/>
          </a:bodyPr>
          <a:lstStyle/>
          <a:p>
            <a:pPr algn="ctr" defTabSz="457200" fontAlgn="base">
              <a:spcBef>
                <a:spcPct val="0"/>
              </a:spcBef>
              <a:spcAft>
                <a:spcPct val="0"/>
              </a:spcAft>
            </a:pPr>
            <a:r>
              <a:rPr lang="en-US" sz="1600" b="1" dirty="0" smtClean="0">
                <a:solidFill>
                  <a:prstClr val="black"/>
                </a:solidFill>
                <a:latin typeface="Arial" charset="0"/>
                <a:ea typeface="ＭＳ Ｐゴシック" charset="0"/>
              </a:rPr>
              <a:t>Nancy R. </a:t>
            </a:r>
            <a:r>
              <a:rPr lang="en-US" sz="1600" b="1" dirty="0" err="1" smtClean="0">
                <a:solidFill>
                  <a:prstClr val="black"/>
                </a:solidFill>
                <a:latin typeface="Arial" charset="0"/>
                <a:ea typeface="ＭＳ Ｐゴシック" charset="0"/>
              </a:rPr>
              <a:t>Sottos</a:t>
            </a:r>
            <a:r>
              <a:rPr lang="en-US" sz="1600" b="1" dirty="0" smtClean="0">
                <a:solidFill>
                  <a:prstClr val="black"/>
                </a:solidFill>
                <a:latin typeface="Arial" charset="0"/>
                <a:ea typeface="ＭＳ Ｐゴシック" charset="0"/>
              </a:rPr>
              <a:t>, Professor</a:t>
            </a:r>
          </a:p>
          <a:p>
            <a:pPr algn="ctr" defTabSz="457200" fontAlgn="base">
              <a:spcBef>
                <a:spcPct val="0"/>
              </a:spcBef>
              <a:spcAft>
                <a:spcPct val="0"/>
              </a:spcAft>
            </a:pPr>
            <a:r>
              <a:rPr lang="en-US" sz="1400" b="1" dirty="0" smtClean="0">
                <a:solidFill>
                  <a:prstClr val="black"/>
                </a:solidFill>
                <a:latin typeface="Arial" charset="0"/>
                <a:ea typeface="ＭＳ Ｐゴシック" charset="0"/>
              </a:rPr>
              <a:t>Materials Science and Engineering</a:t>
            </a:r>
          </a:p>
        </p:txBody>
      </p:sp>
      <p:sp>
        <p:nvSpPr>
          <p:cNvPr id="7" name="TextBox 6"/>
          <p:cNvSpPr txBox="1"/>
          <p:nvPr/>
        </p:nvSpPr>
        <p:spPr>
          <a:xfrm>
            <a:off x="4879625" y="2342981"/>
            <a:ext cx="4099498" cy="553998"/>
          </a:xfrm>
          <a:prstGeom prst="rect">
            <a:avLst/>
          </a:prstGeom>
          <a:noFill/>
        </p:spPr>
        <p:txBody>
          <a:bodyPr wrap="square" rtlCol="0">
            <a:spAutoFit/>
          </a:bodyPr>
          <a:lstStyle/>
          <a:p>
            <a:pPr algn="ctr" defTabSz="457200" fontAlgn="base">
              <a:spcBef>
                <a:spcPct val="0"/>
              </a:spcBef>
              <a:spcAft>
                <a:spcPct val="0"/>
              </a:spcAft>
            </a:pPr>
            <a:r>
              <a:rPr lang="en-US" sz="1600" b="1" dirty="0" err="1" smtClean="0">
                <a:solidFill>
                  <a:prstClr val="black"/>
                </a:solidFill>
                <a:latin typeface="Arial" charset="0"/>
                <a:ea typeface="ＭＳ Ｐゴシック" charset="0"/>
              </a:rPr>
              <a:t>Jaeuk</a:t>
            </a:r>
            <a:r>
              <a:rPr lang="en-US" sz="1600" b="1" dirty="0" smtClean="0">
                <a:solidFill>
                  <a:prstClr val="black"/>
                </a:solidFill>
                <a:latin typeface="Arial" charset="0"/>
                <a:ea typeface="ＭＳ Ｐゴシック" charset="0"/>
              </a:rPr>
              <a:t> Sung, Graduate Student</a:t>
            </a:r>
          </a:p>
          <a:p>
            <a:pPr algn="ctr" defTabSz="457200" fontAlgn="base">
              <a:spcBef>
                <a:spcPct val="0"/>
              </a:spcBef>
              <a:spcAft>
                <a:spcPct val="0"/>
              </a:spcAft>
            </a:pPr>
            <a:r>
              <a:rPr lang="en-US" sz="1400" b="1" dirty="0" smtClean="0">
                <a:solidFill>
                  <a:prstClr val="black"/>
                </a:solidFill>
                <a:latin typeface="Arial" charset="0"/>
                <a:ea typeface="ＭＳ Ｐゴシック" charset="0"/>
              </a:rPr>
              <a:t>Materials Science and Engineering</a:t>
            </a:r>
          </a:p>
        </p:txBody>
      </p:sp>
      <p:sp>
        <p:nvSpPr>
          <p:cNvPr id="8" name="TextBox 7"/>
          <p:cNvSpPr txBox="1"/>
          <p:nvPr/>
        </p:nvSpPr>
        <p:spPr>
          <a:xfrm>
            <a:off x="1234841" y="3756664"/>
            <a:ext cx="6737684" cy="369332"/>
          </a:xfrm>
          <a:prstGeom prst="rect">
            <a:avLst/>
          </a:prstGeom>
          <a:noFill/>
        </p:spPr>
        <p:txBody>
          <a:bodyPr wrap="square" rtlCol="0">
            <a:spAutoFit/>
          </a:bodyPr>
          <a:lstStyle/>
          <a:p>
            <a:pPr algn="ctr" defTabSz="457200" fontAlgn="base">
              <a:spcBef>
                <a:spcPct val="0"/>
              </a:spcBef>
              <a:spcAft>
                <a:spcPct val="0"/>
              </a:spcAft>
            </a:pPr>
            <a:r>
              <a:rPr lang="en-US" dirty="0" smtClean="0">
                <a:solidFill>
                  <a:prstClr val="black"/>
                </a:solidFill>
                <a:latin typeface="Arial" charset="0"/>
                <a:ea typeface="ＭＳ Ｐゴシック" charset="0"/>
              </a:rPr>
              <a:t>University of Illinois at Urbana-Champaign, USA</a:t>
            </a:r>
            <a:endParaRPr lang="en-US" dirty="0">
              <a:solidFill>
                <a:prstClr val="black"/>
              </a:solidFill>
              <a:latin typeface="Arial" charset="0"/>
              <a:ea typeface="ＭＳ Ｐゴシック" charset="0"/>
            </a:endParaRPr>
          </a:p>
        </p:txBody>
      </p:sp>
      <p:pic>
        <p:nvPicPr>
          <p:cNvPr id="1026" name="Picture 2" descr="https://www.nsf.gov/images/logos/nsf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0" y="5267325"/>
            <a:ext cx="1581150" cy="15906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37634" y="2971800"/>
            <a:ext cx="3886200" cy="553998"/>
          </a:xfrm>
          <a:prstGeom prst="rect">
            <a:avLst/>
          </a:prstGeom>
          <a:noFill/>
        </p:spPr>
        <p:txBody>
          <a:bodyPr wrap="square" rtlCol="0">
            <a:spAutoFit/>
          </a:bodyPr>
          <a:lstStyle/>
          <a:p>
            <a:pPr algn="ctr" defTabSz="457200" fontAlgn="base">
              <a:spcBef>
                <a:spcPct val="0"/>
              </a:spcBef>
              <a:spcAft>
                <a:spcPct val="0"/>
              </a:spcAft>
            </a:pPr>
            <a:r>
              <a:rPr lang="en-US" sz="1600" b="1" dirty="0" smtClean="0">
                <a:solidFill>
                  <a:prstClr val="black"/>
                </a:solidFill>
                <a:latin typeface="Arial" charset="0"/>
                <a:ea typeface="ＭＳ Ｐゴシック" charset="0"/>
              </a:rPr>
              <a:t>Philippe H. Geubelle, Professor</a:t>
            </a:r>
          </a:p>
          <a:p>
            <a:pPr algn="ctr" defTabSz="457200" fontAlgn="base">
              <a:spcBef>
                <a:spcPct val="0"/>
              </a:spcBef>
              <a:spcAft>
                <a:spcPct val="0"/>
              </a:spcAft>
            </a:pPr>
            <a:r>
              <a:rPr lang="en-US" sz="1400" b="1" dirty="0" smtClean="0">
                <a:solidFill>
                  <a:prstClr val="black"/>
                </a:solidFill>
                <a:latin typeface="Arial" charset="0"/>
                <a:ea typeface="ＭＳ Ｐゴシック" charset="0"/>
              </a:rPr>
              <a:t>Aerospace Engineering</a:t>
            </a:r>
          </a:p>
        </p:txBody>
      </p:sp>
      <p:cxnSp>
        <p:nvCxnSpPr>
          <p:cNvPr id="10" name="Straight Connector 9"/>
          <p:cNvCxnSpPr/>
          <p:nvPr/>
        </p:nvCxnSpPr>
        <p:spPr>
          <a:xfrm>
            <a:off x="34210" y="2170001"/>
            <a:ext cx="9080634" cy="0"/>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3366" y="4271751"/>
            <a:ext cx="9080634" cy="0"/>
          </a:xfrm>
          <a:prstGeom prst="line">
            <a:avLst/>
          </a:prstGeom>
          <a:ln w="952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sp>
        <p:nvSpPr>
          <p:cNvPr id="16" name="CustomShape 1"/>
          <p:cNvSpPr/>
          <p:nvPr/>
        </p:nvSpPr>
        <p:spPr>
          <a:xfrm>
            <a:off x="169334" y="533007"/>
            <a:ext cx="8723072" cy="1600594"/>
          </a:xfrm>
          <a:prstGeom prst="rect">
            <a:avLst/>
          </a:prstGeom>
          <a:noFill/>
        </p:spPr>
        <p:txBody>
          <a:bodyPr lIns="90000" tIns="45000" rIns="90000" bIns="45000"/>
          <a:lstStyle/>
          <a:p>
            <a:pPr algn="ctr"/>
            <a:r>
              <a:rPr lang="en-US" sz="2800" b="1" dirty="0">
                <a:solidFill>
                  <a:schemeClr val="tx2"/>
                </a:solidFill>
                <a:latin typeface="Arial" charset="0"/>
                <a:ea typeface="Arial" charset="0"/>
                <a:cs typeface="Arial" charset="0"/>
              </a:rPr>
              <a:t>Dynamic Spallation of </a:t>
            </a:r>
            <a:r>
              <a:rPr lang="en-US" sz="2800" b="1" dirty="0" smtClean="0">
                <a:solidFill>
                  <a:schemeClr val="tx2"/>
                </a:solidFill>
                <a:latin typeface="Arial" charset="0"/>
                <a:ea typeface="Arial" charset="0"/>
                <a:cs typeface="Arial" charset="0"/>
              </a:rPr>
              <a:t>Film/Substrate Interfaces </a:t>
            </a:r>
            <a:r>
              <a:rPr lang="en-US" sz="2800" b="1" dirty="0">
                <a:solidFill>
                  <a:schemeClr val="tx2"/>
                </a:solidFill>
                <a:latin typeface="Arial" charset="0"/>
                <a:ea typeface="Arial" charset="0"/>
                <a:cs typeface="Arial" charset="0"/>
              </a:rPr>
              <a:t>Tailored with </a:t>
            </a:r>
            <a:r>
              <a:rPr lang="en-US" sz="2800" b="1" dirty="0" smtClean="0">
                <a:solidFill>
                  <a:schemeClr val="tx2"/>
                </a:solidFill>
                <a:latin typeface="Arial" charset="0"/>
                <a:ea typeface="Arial" charset="0"/>
                <a:cs typeface="Arial" charset="0"/>
              </a:rPr>
              <a:t>Self-Assembled </a:t>
            </a:r>
            <a:r>
              <a:rPr lang="en-US" sz="2800" b="1" dirty="0">
                <a:solidFill>
                  <a:schemeClr val="tx2"/>
                </a:solidFill>
                <a:latin typeface="Arial" charset="0"/>
                <a:ea typeface="Arial" charset="0"/>
                <a:cs typeface="Arial" charset="0"/>
              </a:rPr>
              <a:t>Monolayers: </a:t>
            </a:r>
            <a:endParaRPr lang="en-US" sz="2800" b="1" dirty="0" smtClean="0">
              <a:solidFill>
                <a:schemeClr val="tx2"/>
              </a:solidFill>
              <a:latin typeface="Arial" charset="0"/>
              <a:ea typeface="Arial" charset="0"/>
              <a:cs typeface="Arial" charset="0"/>
            </a:endParaRPr>
          </a:p>
          <a:p>
            <a:pPr algn="ctr"/>
            <a:r>
              <a:rPr lang="en-US" sz="2800" b="1" dirty="0" smtClean="0">
                <a:solidFill>
                  <a:schemeClr val="tx2"/>
                </a:solidFill>
                <a:latin typeface="Arial" charset="0"/>
                <a:ea typeface="Arial" charset="0"/>
                <a:cs typeface="Arial" charset="0"/>
              </a:rPr>
              <a:t>A Multiscale Model on Interface Roughness Effect</a:t>
            </a:r>
            <a:endParaRPr b="1" dirty="0">
              <a:solidFill>
                <a:schemeClr val="tx2"/>
              </a:solidFill>
              <a:latin typeface="Arial" charset="0"/>
              <a:ea typeface="Arial" charset="0"/>
              <a:cs typeface="Arial" charset="0"/>
            </a:endParaRPr>
          </a:p>
        </p:txBody>
      </p:sp>
    </p:spTree>
    <p:extLst>
      <p:ext uri="{BB962C8B-B14F-4D97-AF65-F5344CB8AC3E}">
        <p14:creationId xmlns:p14="http://schemas.microsoft.com/office/powerpoint/2010/main" val="32011829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0" y="38100"/>
            <a:ext cx="9144000" cy="715963"/>
          </a:xfrm>
        </p:spPr>
        <p:txBody>
          <a:bodyPr/>
          <a:lstStyle/>
          <a:p>
            <a:r>
              <a:rPr lang="en-US" sz="3200" smtClean="0">
                <a:ea typeface="ＭＳ Ｐゴシック" charset="0"/>
              </a:rPr>
              <a:t>“Side note”: </a:t>
            </a:r>
            <a:r>
              <a:rPr lang="en-US" sz="3200" dirty="0" smtClean="0">
                <a:ea typeface="ＭＳ Ｐゴシック" charset="0"/>
              </a:rPr>
              <a:t>Interface </a:t>
            </a:r>
            <a:r>
              <a:rPr lang="en-US" sz="3200" dirty="0">
                <a:ea typeface="ＭＳ Ｐゴシック" charset="0"/>
              </a:rPr>
              <a:t>Strength </a:t>
            </a:r>
            <a:r>
              <a:rPr lang="en-US" sz="3200" dirty="0" smtClean="0">
                <a:ea typeface="ＭＳ Ｐゴシック" charset="0"/>
              </a:rPr>
              <a:t>vs. Heat </a:t>
            </a:r>
            <a:r>
              <a:rPr lang="en-US" sz="3200" dirty="0">
                <a:ea typeface="ＭＳ Ｐゴシック" charset="0"/>
              </a:rPr>
              <a:t>Transport</a:t>
            </a:r>
          </a:p>
        </p:txBody>
      </p:sp>
      <p:sp>
        <p:nvSpPr>
          <p:cNvPr id="63490" name="Content Placeholder 2"/>
          <p:cNvSpPr>
            <a:spLocks noGrp="1"/>
          </p:cNvSpPr>
          <p:nvPr>
            <p:ph idx="1"/>
          </p:nvPr>
        </p:nvSpPr>
        <p:spPr>
          <a:xfrm>
            <a:off x="1320800" y="5243513"/>
            <a:ext cx="6985000" cy="1039812"/>
          </a:xfrm>
        </p:spPr>
        <p:txBody>
          <a:bodyPr/>
          <a:lstStyle/>
          <a:p>
            <a:r>
              <a:rPr lang="en-US" sz="2000" b="0">
                <a:latin typeface="Arial" charset="0"/>
                <a:ea typeface="ＭＳ Ｐゴシック" charset="0"/>
                <a:cs typeface="Arial" charset="0"/>
              </a:rPr>
              <a:t>Strong correlation with thermal conductance</a:t>
            </a:r>
          </a:p>
          <a:p>
            <a:r>
              <a:rPr lang="en-US" sz="2000" b="0">
                <a:latin typeface="Arial" charset="0"/>
                <a:ea typeface="ＭＳ Ｐゴシック" charset="0"/>
                <a:cs typeface="Arial" charset="0"/>
              </a:rPr>
              <a:t>Effectively tune both properties with single monolayer</a:t>
            </a:r>
          </a:p>
        </p:txBody>
      </p:sp>
      <p:sp>
        <p:nvSpPr>
          <p:cNvPr id="63491" name="TextBox 94"/>
          <p:cNvSpPr txBox="1">
            <a:spLocks noChangeArrowheads="1"/>
          </p:cNvSpPr>
          <p:nvPr/>
        </p:nvSpPr>
        <p:spPr bwMode="auto">
          <a:xfrm>
            <a:off x="457200" y="6007100"/>
            <a:ext cx="8229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dirty="0">
                <a:latin typeface="Arial" charset="0"/>
              </a:rPr>
              <a:t>** Error estimated at ±5% TDTR </a:t>
            </a:r>
            <a:r>
              <a:rPr lang="en-US" sz="1200" dirty="0" smtClean="0">
                <a:latin typeface="Arial" charset="0"/>
              </a:rPr>
              <a:t>Measurements              (</a:t>
            </a:r>
            <a:r>
              <a:rPr lang="en-US" sz="1200" dirty="0" err="1" smtClean="0">
                <a:latin typeface="Arial" charset="0"/>
              </a:rPr>
              <a:t>Losego</a:t>
            </a:r>
            <a:r>
              <a:rPr lang="en-US" sz="1200" dirty="0" smtClean="0">
                <a:latin typeface="Arial" charset="0"/>
              </a:rPr>
              <a:t> </a:t>
            </a:r>
            <a:r>
              <a:rPr lang="en-US" sz="1200" i="1" dirty="0">
                <a:latin typeface="Arial" charset="0"/>
              </a:rPr>
              <a:t>et al</a:t>
            </a:r>
            <a:r>
              <a:rPr lang="en-US" sz="1200" i="1" dirty="0" smtClean="0">
                <a:latin typeface="Arial" charset="0"/>
              </a:rPr>
              <a:t>.,</a:t>
            </a:r>
            <a:r>
              <a:rPr lang="en-US" sz="1200" dirty="0" smtClean="0">
                <a:latin typeface="Arial" charset="0"/>
              </a:rPr>
              <a:t> </a:t>
            </a:r>
            <a:r>
              <a:rPr lang="en-US" altLang="ja-JP" sz="1200" i="1" dirty="0">
                <a:latin typeface="Arial" charset="0"/>
              </a:rPr>
              <a:t>Nature Materials</a:t>
            </a:r>
            <a:r>
              <a:rPr lang="en-US" altLang="ja-JP" sz="1200" dirty="0">
                <a:latin typeface="Arial" charset="0"/>
              </a:rPr>
              <a:t>, </a:t>
            </a:r>
            <a:r>
              <a:rPr lang="en-US" altLang="ja-JP" sz="1200" b="1" dirty="0">
                <a:latin typeface="Arial" charset="0"/>
              </a:rPr>
              <a:t>11</a:t>
            </a:r>
            <a:r>
              <a:rPr lang="en-US" altLang="ja-JP" sz="1200" dirty="0">
                <a:latin typeface="Arial" charset="0"/>
              </a:rPr>
              <a:t>, 502-506, </a:t>
            </a:r>
            <a:r>
              <a:rPr lang="en-US" altLang="ja-JP" sz="1200" dirty="0" smtClean="0">
                <a:latin typeface="Arial" charset="0"/>
              </a:rPr>
              <a:t>2012</a:t>
            </a:r>
            <a:r>
              <a:rPr lang="en-US" altLang="ja-JP" sz="1200" dirty="0">
                <a:latin typeface="Arial" charset="0"/>
              </a:rPr>
              <a:t>) </a:t>
            </a:r>
            <a:endParaRPr lang="en-US" sz="1200" dirty="0">
              <a:latin typeface="Arial" charset="0"/>
            </a:endParaRPr>
          </a:p>
        </p:txBody>
      </p:sp>
      <p:pic>
        <p:nvPicPr>
          <p:cNvPr id="63492" name="Picture 1" descr="IS and heat transport-01.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665163"/>
            <a:ext cx="5724525"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Box 94"/>
          <p:cNvSpPr txBox="1">
            <a:spLocks noChangeArrowheads="1"/>
          </p:cNvSpPr>
          <p:nvPr/>
        </p:nvSpPr>
        <p:spPr bwMode="auto">
          <a:xfrm>
            <a:off x="4743450" y="1212850"/>
            <a:ext cx="4572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a:latin typeface="Arial" charset="0"/>
              </a:rPr>
              <a:t>**</a:t>
            </a:r>
          </a:p>
        </p:txBody>
      </p:sp>
    </p:spTree>
    <p:extLst>
      <p:ext uri="{BB962C8B-B14F-4D97-AF65-F5344CB8AC3E}">
        <p14:creationId xmlns:p14="http://schemas.microsoft.com/office/powerpoint/2010/main" val="92900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457200" y="17463"/>
            <a:ext cx="8229600" cy="715962"/>
          </a:xfrm>
        </p:spPr>
        <p:txBody>
          <a:bodyPr/>
          <a:lstStyle/>
          <a:p>
            <a:r>
              <a:rPr lang="en-US" dirty="0">
                <a:ea typeface="ＭＳ Ｐゴシック" charset="0"/>
              </a:rPr>
              <a:t>Surface </a:t>
            </a:r>
            <a:r>
              <a:rPr lang="en-US" dirty="0" smtClean="0">
                <a:ea typeface="ＭＳ Ｐゴシック" charset="0"/>
              </a:rPr>
              <a:t>Roughness: Si vs. Fused Silica</a:t>
            </a:r>
            <a:endParaRPr lang="en-US" dirty="0">
              <a:ea typeface="ＭＳ Ｐゴシック" charset="0"/>
            </a:endParaRPr>
          </a:p>
        </p:txBody>
      </p:sp>
      <p:sp>
        <p:nvSpPr>
          <p:cNvPr id="25" name="Content Placeholder 24"/>
          <p:cNvSpPr>
            <a:spLocks noGrp="1"/>
          </p:cNvSpPr>
          <p:nvPr>
            <p:ph idx="1"/>
          </p:nvPr>
        </p:nvSpPr>
        <p:spPr>
          <a:xfrm>
            <a:off x="4295775" y="5146596"/>
            <a:ext cx="3581400" cy="1231900"/>
          </a:xfrm>
        </p:spPr>
        <p:txBody>
          <a:bodyPr>
            <a:normAutofit fontScale="92500" lnSpcReduction="20000"/>
          </a:bodyPr>
          <a:lstStyle/>
          <a:p>
            <a:pPr marL="0" indent="0">
              <a:lnSpc>
                <a:spcPct val="130000"/>
              </a:lnSpc>
              <a:buNone/>
              <a:defRPr/>
            </a:pPr>
            <a:r>
              <a:rPr lang="en-US" sz="2000" b="0" dirty="0" smtClean="0">
                <a:latin typeface="Arial"/>
                <a:cs typeface="Arial"/>
              </a:rPr>
              <a:t>Measured spallation strength</a:t>
            </a:r>
          </a:p>
          <a:p>
            <a:pPr lvl="1">
              <a:lnSpc>
                <a:spcPct val="130000"/>
              </a:lnSpc>
              <a:buFont typeface="Courier New" panose="02070309020205020404" pitchFamily="49" charset="0"/>
              <a:buChar char="o"/>
              <a:defRPr/>
            </a:pPr>
            <a:r>
              <a:rPr lang="en-US" sz="2000" b="0" dirty="0" smtClean="0">
                <a:latin typeface="Arial"/>
                <a:cs typeface="Arial"/>
              </a:rPr>
              <a:t>Si: ~ 200 MPa</a:t>
            </a:r>
          </a:p>
          <a:p>
            <a:pPr lvl="1">
              <a:lnSpc>
                <a:spcPct val="130000"/>
              </a:lnSpc>
              <a:buFont typeface="Courier New" panose="02070309020205020404" pitchFamily="49" charset="0"/>
              <a:buChar char="o"/>
              <a:defRPr/>
            </a:pPr>
            <a:r>
              <a:rPr lang="en-US" sz="2000" b="0" dirty="0" smtClean="0">
                <a:latin typeface="Arial"/>
                <a:cs typeface="Arial"/>
              </a:rPr>
              <a:t>FS: ~ 85 MPa</a:t>
            </a:r>
          </a:p>
        </p:txBody>
      </p:sp>
      <p:pic>
        <p:nvPicPr>
          <p:cNvPr id="65539" name="Picture 7" descr="AFMscans2-01.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00200"/>
            <a:ext cx="4310690" cy="354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0" name="Group 21"/>
          <p:cNvGrpSpPr>
            <a:grpSpLocks/>
          </p:cNvGrpSpPr>
          <p:nvPr/>
        </p:nvGrpSpPr>
        <p:grpSpPr bwMode="auto">
          <a:xfrm>
            <a:off x="538163" y="3582988"/>
            <a:ext cx="2971800" cy="2652712"/>
            <a:chOff x="352164" y="807363"/>
            <a:chExt cx="2971800" cy="2651760"/>
          </a:xfrm>
        </p:grpSpPr>
        <p:grpSp>
          <p:nvGrpSpPr>
            <p:cNvPr id="65551" name="Group 14"/>
            <p:cNvGrpSpPr>
              <a:grpSpLocks/>
            </p:cNvGrpSpPr>
            <p:nvPr/>
          </p:nvGrpSpPr>
          <p:grpSpPr bwMode="auto">
            <a:xfrm>
              <a:off x="352164" y="807363"/>
              <a:ext cx="2971800" cy="2651760"/>
              <a:chOff x="4687917" y="962062"/>
              <a:chExt cx="2971800" cy="2651760"/>
            </a:xfrm>
          </p:grpSpPr>
          <p:pic>
            <p:nvPicPr>
              <p:cNvPr id="65553" name="Picture 3" descr="AFMscans-02.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7917" y="962062"/>
                <a:ext cx="2971800" cy="265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p:cNvCxnSpPr/>
              <p:nvPr/>
            </p:nvCxnSpPr>
            <p:spPr>
              <a:xfrm>
                <a:off x="5075267" y="2153846"/>
                <a:ext cx="2133600" cy="437993"/>
              </a:xfrm>
              <a:prstGeom prst="line">
                <a:avLst/>
              </a:prstGeom>
              <a:ln w="38100" cmpd="sng">
                <a:solidFill>
                  <a:srgbClr val="00FFF5"/>
                </a:solidFill>
              </a:ln>
            </p:spPr>
            <p:style>
              <a:lnRef idx="2">
                <a:schemeClr val="accent1"/>
              </a:lnRef>
              <a:fillRef idx="0">
                <a:schemeClr val="accent1"/>
              </a:fillRef>
              <a:effectRef idx="1">
                <a:schemeClr val="accent1"/>
              </a:effectRef>
              <a:fontRef idx="minor">
                <a:schemeClr val="tx1"/>
              </a:fontRef>
            </p:style>
          </p:cxnSp>
          <p:grpSp>
            <p:nvGrpSpPr>
              <p:cNvPr id="65555" name="Group 10"/>
              <p:cNvGrpSpPr>
                <a:grpSpLocks/>
              </p:cNvGrpSpPr>
              <p:nvPr/>
            </p:nvGrpSpPr>
            <p:grpSpPr bwMode="auto">
              <a:xfrm rot="1627490">
                <a:off x="5256211" y="2032744"/>
                <a:ext cx="915987" cy="357188"/>
                <a:chOff x="2263775" y="2090737"/>
                <a:chExt cx="915987" cy="357188"/>
              </a:xfrm>
            </p:grpSpPr>
            <p:cxnSp>
              <p:nvCxnSpPr>
                <p:cNvPr id="12" name="Straight Connector 11"/>
                <p:cNvCxnSpPr/>
                <p:nvPr/>
              </p:nvCxnSpPr>
              <p:spPr>
                <a:xfrm>
                  <a:off x="2263416" y="2348809"/>
                  <a:ext cx="22225" cy="96802"/>
                </a:xfrm>
                <a:prstGeom prst="line">
                  <a:avLst/>
                </a:prstGeom>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57259" y="2090879"/>
                  <a:ext cx="22225" cy="98390"/>
                </a:xfrm>
                <a:prstGeom prst="line">
                  <a:avLst/>
                </a:prstGeom>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85251" y="2139508"/>
                  <a:ext cx="882650" cy="253909"/>
                </a:xfrm>
                <a:prstGeom prst="line">
                  <a:avLst/>
                </a:prstGeom>
                <a:ln w="28575"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grpSp>
        </p:grpSp>
        <p:sp>
          <p:nvSpPr>
            <p:cNvPr id="65552" name="TextBox 17"/>
            <p:cNvSpPr txBox="1">
              <a:spLocks noChangeArrowheads="1"/>
            </p:cNvSpPr>
            <p:nvPr/>
          </p:nvSpPr>
          <p:spPr bwMode="auto">
            <a:xfrm>
              <a:off x="752214" y="2739633"/>
              <a:ext cx="1300281" cy="36933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chemeClr val="bg1"/>
                  </a:solidFill>
                  <a:latin typeface="Arial" charset="0"/>
                  <a:cs typeface="Arial" charset="0"/>
                </a:rPr>
                <a:t>Si/MUTMS</a:t>
              </a:r>
            </a:p>
          </p:txBody>
        </p:sp>
      </p:grpSp>
      <p:grpSp>
        <p:nvGrpSpPr>
          <p:cNvPr id="65541" name="Group 22"/>
          <p:cNvGrpSpPr>
            <a:grpSpLocks/>
          </p:cNvGrpSpPr>
          <p:nvPr/>
        </p:nvGrpSpPr>
        <p:grpSpPr bwMode="auto">
          <a:xfrm>
            <a:off x="544513" y="920750"/>
            <a:ext cx="2971800" cy="2652713"/>
            <a:chOff x="385531" y="3459123"/>
            <a:chExt cx="2971800" cy="2651760"/>
          </a:xfrm>
        </p:grpSpPr>
        <p:grpSp>
          <p:nvGrpSpPr>
            <p:cNvPr id="65543" name="Group 15"/>
            <p:cNvGrpSpPr>
              <a:grpSpLocks/>
            </p:cNvGrpSpPr>
            <p:nvPr/>
          </p:nvGrpSpPr>
          <p:grpSpPr bwMode="auto">
            <a:xfrm>
              <a:off x="385531" y="3459123"/>
              <a:ext cx="2971800" cy="2651760"/>
              <a:chOff x="1716117" y="962062"/>
              <a:chExt cx="2971800" cy="2651760"/>
            </a:xfrm>
          </p:grpSpPr>
          <p:pic>
            <p:nvPicPr>
              <p:cNvPr id="65545" name="Picture 2" descr="AFMscans-01.t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6117" y="962062"/>
                <a:ext cx="2971800" cy="265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V="1">
                <a:off x="2082829" y="1911046"/>
                <a:ext cx="2133600" cy="596686"/>
              </a:xfrm>
              <a:prstGeom prst="line">
                <a:avLst/>
              </a:prstGeom>
              <a:ln w="38100" cmpd="sng">
                <a:solidFill>
                  <a:srgbClr val="00FFF5"/>
                </a:solidFill>
              </a:ln>
            </p:spPr>
            <p:style>
              <a:lnRef idx="2">
                <a:schemeClr val="accent1"/>
              </a:lnRef>
              <a:fillRef idx="0">
                <a:schemeClr val="accent1"/>
              </a:fillRef>
              <a:effectRef idx="1">
                <a:schemeClr val="accent1"/>
              </a:effectRef>
              <a:fontRef idx="minor">
                <a:schemeClr val="tx1"/>
              </a:fontRef>
            </p:style>
          </p:cxnSp>
          <p:grpSp>
            <p:nvGrpSpPr>
              <p:cNvPr id="65547" name="Group 5"/>
              <p:cNvGrpSpPr>
                <a:grpSpLocks/>
              </p:cNvGrpSpPr>
              <p:nvPr/>
            </p:nvGrpSpPr>
            <p:grpSpPr bwMode="auto">
              <a:xfrm>
                <a:off x="2263775" y="2103437"/>
                <a:ext cx="915987" cy="357188"/>
                <a:chOff x="2263775" y="2090737"/>
                <a:chExt cx="915987" cy="357188"/>
              </a:xfrm>
            </p:grpSpPr>
            <p:cxnSp>
              <p:nvCxnSpPr>
                <p:cNvPr id="7" name="Straight Connector 6"/>
                <p:cNvCxnSpPr/>
                <p:nvPr/>
              </p:nvCxnSpPr>
              <p:spPr>
                <a:xfrm>
                  <a:off x="2263804" y="2349034"/>
                  <a:ext cx="22225" cy="98390"/>
                </a:xfrm>
                <a:prstGeom prst="line">
                  <a:avLst/>
                </a:prstGeom>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157567" y="2090365"/>
                  <a:ext cx="22225" cy="98390"/>
                </a:xfrm>
                <a:prstGeom prst="line">
                  <a:avLst/>
                </a:prstGeom>
                <a:ln w="28575"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2286029" y="2139560"/>
                  <a:ext cx="882650" cy="253909"/>
                </a:xfrm>
                <a:prstGeom prst="line">
                  <a:avLst/>
                </a:prstGeom>
                <a:ln w="28575" cmpd="sng">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grpSp>
        </p:grpSp>
        <p:sp>
          <p:nvSpPr>
            <p:cNvPr id="65544" name="TextBox 18"/>
            <p:cNvSpPr txBox="1">
              <a:spLocks noChangeArrowheads="1"/>
            </p:cNvSpPr>
            <p:nvPr/>
          </p:nvSpPr>
          <p:spPr bwMode="auto">
            <a:xfrm>
              <a:off x="739484" y="5409581"/>
              <a:ext cx="1389999" cy="36933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chemeClr val="bg1"/>
                  </a:solidFill>
                  <a:latin typeface="Arial" charset="0"/>
                  <a:cs typeface="Arial" charset="0"/>
                </a:rPr>
                <a:t>FS/MUTMS</a:t>
              </a:r>
            </a:p>
          </p:txBody>
        </p:sp>
      </p:grpSp>
      <p:sp>
        <p:nvSpPr>
          <p:cNvPr id="65542" name="TextBox 20"/>
          <p:cNvSpPr txBox="1">
            <a:spLocks noChangeArrowheads="1"/>
          </p:cNvSpPr>
          <p:nvPr/>
        </p:nvSpPr>
        <p:spPr bwMode="auto">
          <a:xfrm>
            <a:off x="1358900" y="639763"/>
            <a:ext cx="1389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latin typeface="Arial" charset="0"/>
                <a:cs typeface="Arial" charset="0"/>
              </a:rPr>
              <a:t>AFM Scans</a:t>
            </a:r>
          </a:p>
        </p:txBody>
      </p:sp>
      <p:grpSp>
        <p:nvGrpSpPr>
          <p:cNvPr id="24" name="Group 23"/>
          <p:cNvGrpSpPr/>
          <p:nvPr/>
        </p:nvGrpSpPr>
        <p:grpSpPr>
          <a:xfrm>
            <a:off x="4572000" y="399871"/>
            <a:ext cx="3429000" cy="1200329"/>
            <a:chOff x="6150930" y="1127340"/>
            <a:chExt cx="3429000" cy="1200329"/>
          </a:xfrm>
        </p:grpSpPr>
        <p:sp>
          <p:nvSpPr>
            <p:cNvPr id="26" name="TextBox 6"/>
            <p:cNvSpPr txBox="1">
              <a:spLocks noChangeArrowheads="1"/>
            </p:cNvSpPr>
            <p:nvPr/>
          </p:nvSpPr>
          <p:spPr bwMode="auto">
            <a:xfrm>
              <a:off x="6150930" y="1127340"/>
              <a:ext cx="3429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endParaRPr lang="en-US" sz="1800" dirty="0" smtClean="0">
                <a:solidFill>
                  <a:prstClr val="black"/>
                </a:solidFill>
              </a:endParaRPr>
            </a:p>
            <a:p>
              <a:pPr defTabSz="457200" eaLnBrk="1" fontAlgn="base" hangingPunct="1">
                <a:spcBef>
                  <a:spcPct val="0"/>
                </a:spcBef>
                <a:spcAft>
                  <a:spcPct val="0"/>
                </a:spcAft>
              </a:pPr>
              <a:r>
                <a:rPr lang="en-US" sz="1800" dirty="0" smtClean="0">
                  <a:solidFill>
                    <a:prstClr val="black"/>
                  </a:solidFill>
                </a:rPr>
                <a:t>Recall:</a:t>
              </a:r>
            </a:p>
            <a:p>
              <a:pPr defTabSz="457200" eaLnBrk="1" fontAlgn="base" hangingPunct="1">
                <a:spcBef>
                  <a:spcPct val="0"/>
                </a:spcBef>
                <a:spcAft>
                  <a:spcPct val="0"/>
                </a:spcAft>
              </a:pPr>
              <a:r>
                <a:rPr lang="en-US" sz="1800" dirty="0" smtClean="0">
                  <a:solidFill>
                    <a:prstClr val="black"/>
                  </a:solidFill>
                  <a:latin typeface="+mj-lt"/>
                </a:rPr>
                <a:t>Cohesive length scale       ~  0.2 nm</a:t>
              </a:r>
            </a:p>
            <a:p>
              <a:pPr defTabSz="457200" eaLnBrk="1" fontAlgn="base" hangingPunct="1">
                <a:spcBef>
                  <a:spcPct val="0"/>
                </a:spcBef>
                <a:spcAft>
                  <a:spcPct val="0"/>
                </a:spcAft>
              </a:pPr>
              <a:r>
                <a:rPr lang="en-US" sz="1800" dirty="0">
                  <a:solidFill>
                    <a:prstClr val="black"/>
                  </a:solidFill>
                  <a:latin typeface="+mj-lt"/>
                </a:rPr>
                <a:t>SAM layer thickness </a:t>
              </a:r>
              <a:r>
                <a:rPr lang="en-US" sz="1800" dirty="0" smtClean="0">
                  <a:solidFill>
                    <a:prstClr val="black"/>
                  </a:solidFill>
                  <a:latin typeface="+mj-lt"/>
                </a:rPr>
                <a:t> ~  1 nm</a:t>
              </a:r>
              <a:endParaRPr lang="en-US" sz="1800" dirty="0">
                <a:solidFill>
                  <a:prstClr val="black"/>
                </a:solidFill>
                <a:latin typeface="+mj-lt"/>
              </a:endParaRPr>
            </a:p>
          </p:txBody>
        </p:sp>
        <p:pic>
          <p:nvPicPr>
            <p:cNvPr id="27" name="Picture 2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312725" y="1727504"/>
              <a:ext cx="200405" cy="229034"/>
            </a:xfrm>
            <a:prstGeom prst="rect">
              <a:avLst/>
            </a:prstGeom>
          </p:spPr>
        </p:pic>
      </p:grpSp>
    </p:spTree>
    <p:extLst>
      <p:ext uri="{BB962C8B-B14F-4D97-AF65-F5344CB8AC3E}">
        <p14:creationId xmlns:p14="http://schemas.microsoft.com/office/powerpoint/2010/main" val="28738116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1"/>
          <p:cNvSpPr txBox="1">
            <a:spLocks/>
          </p:cNvSpPr>
          <p:nvPr/>
        </p:nvSpPr>
        <p:spPr>
          <a:xfrm>
            <a:off x="12700" y="7938"/>
            <a:ext cx="913130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Effect of Surface Roughness: </a:t>
            </a:r>
            <a:r>
              <a:rPr lang="en-US" dirty="0">
                <a:latin typeface="Calibri" charset="0"/>
                <a:ea typeface="ＭＳ Ｐゴシック" charset="0"/>
                <a:cs typeface="ＭＳ Ｐゴシック" charset="0"/>
              </a:rPr>
              <a:t>C</a:t>
            </a:r>
            <a:r>
              <a:rPr lang="en-US" dirty="0" smtClean="0">
                <a:latin typeface="Calibri" charset="0"/>
                <a:ea typeface="ＭＳ Ｐゴシック" charset="0"/>
                <a:cs typeface="ＭＳ Ｐゴシック" charset="0"/>
              </a:rPr>
              <a:t>ontinuum </a:t>
            </a:r>
            <a:r>
              <a:rPr lang="en-US" dirty="0">
                <a:latin typeface="Calibri" charset="0"/>
                <a:ea typeface="ＭＳ Ｐゴシック" charset="0"/>
                <a:cs typeface="ＭＳ Ｐゴシック" charset="0"/>
              </a:rPr>
              <a:t>M</a:t>
            </a:r>
            <a:r>
              <a:rPr lang="en-US" dirty="0" smtClean="0">
                <a:latin typeface="Calibri" charset="0"/>
                <a:ea typeface="ＭＳ Ｐゴシック" charset="0"/>
                <a:cs typeface="ＭＳ Ｐゴシック" charset="0"/>
              </a:rPr>
              <a:t>odel</a:t>
            </a:r>
            <a:endParaRPr lang="en-US" dirty="0">
              <a:latin typeface="Calibri" charset="0"/>
              <a:ea typeface="ＭＳ Ｐゴシック" charset="0"/>
              <a:cs typeface="ＭＳ Ｐゴシック" charset="0"/>
            </a:endParaRPr>
          </a:p>
        </p:txBody>
      </p:sp>
      <p:pic>
        <p:nvPicPr>
          <p:cNvPr id="1027" name="Picture 3" descr="C:\Users\Chen\Documents\RealBusiness\Documents\Meeting Notes and Comments\IMECE2015\IMECENewFigures\InitialConfiguration3.bm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28800" y="548640"/>
            <a:ext cx="6295244" cy="5029200"/>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1721205" y="1392704"/>
            <a:ext cx="5862518" cy="3563183"/>
            <a:chOff x="1452682" y="1429915"/>
            <a:chExt cx="5862518" cy="3563183"/>
          </a:xfrm>
        </p:grpSpPr>
        <p:cxnSp>
          <p:nvCxnSpPr>
            <p:cNvPr id="75" name="Straight Connector 74"/>
            <p:cNvCxnSpPr/>
            <p:nvPr/>
          </p:nvCxnSpPr>
          <p:spPr>
            <a:xfrm flipH="1">
              <a:off x="1882135" y="2513859"/>
              <a:ext cx="45330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1867023" y="4514984"/>
              <a:ext cx="45330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2093677" y="2551811"/>
              <a:ext cx="7556" cy="196317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custDataLst>
                <p:tags r:id="rId18"/>
              </p:custDataLst>
            </p:nvPr>
          </p:nvPicPr>
          <p:blipFill>
            <a:blip r:embed="rId24" cstate="print">
              <a:extLst>
                <a:ext uri="{28A0092B-C50C-407E-A947-70E740481C1C}">
                  <a14:useLocalDpi xmlns:a14="http://schemas.microsoft.com/office/drawing/2010/main" val="0"/>
                </a:ext>
              </a:extLst>
            </a:blip>
            <a:stretch>
              <a:fillRect/>
            </a:stretch>
          </p:blipFill>
          <p:spPr>
            <a:xfrm>
              <a:off x="1452682" y="3430396"/>
              <a:ext cx="466963" cy="206002"/>
            </a:xfrm>
            <a:prstGeom prst="rect">
              <a:avLst/>
            </a:prstGeom>
          </p:spPr>
        </p:pic>
        <p:cxnSp>
          <p:nvCxnSpPr>
            <p:cNvPr id="79" name="Straight Connector 78"/>
            <p:cNvCxnSpPr/>
            <p:nvPr/>
          </p:nvCxnSpPr>
          <p:spPr>
            <a:xfrm>
              <a:off x="5965853" y="4696175"/>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243937" y="3756410"/>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5965853" y="3904871"/>
              <a:ext cx="1278084" cy="9397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custDataLst>
                <p:tags r:id="rId19"/>
              </p:custDataLst>
            </p:nvPr>
          </p:nvPicPr>
          <p:blipFill>
            <a:blip r:embed="rId25" cstate="print">
              <a:extLst>
                <a:ext uri="{28A0092B-C50C-407E-A947-70E740481C1C}">
                  <a14:useLocalDpi xmlns:a14="http://schemas.microsoft.com/office/drawing/2010/main" val="0"/>
                </a:ext>
              </a:extLst>
            </a:blip>
            <a:stretch>
              <a:fillRect/>
            </a:stretch>
          </p:blipFill>
          <p:spPr>
            <a:xfrm>
              <a:off x="6835721" y="4514984"/>
              <a:ext cx="217252" cy="263041"/>
            </a:xfrm>
            <a:prstGeom prst="rect">
              <a:avLst/>
            </a:prstGeom>
          </p:spPr>
        </p:pic>
        <p:cxnSp>
          <p:nvCxnSpPr>
            <p:cNvPr id="83" name="Straight Connector 82"/>
            <p:cNvCxnSpPr/>
            <p:nvPr/>
          </p:nvCxnSpPr>
          <p:spPr>
            <a:xfrm>
              <a:off x="5206145" y="1429915"/>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315200" y="2158747"/>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206145" y="1578377"/>
              <a:ext cx="2013440" cy="70762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custDataLst>
                <p:tags r:id="rId20"/>
              </p:custDataLst>
            </p:nvPr>
          </p:nvPicPr>
          <p:blipFill>
            <a:blip r:embed="rId26" cstate="print">
              <a:extLst>
                <a:ext uri="{28A0092B-C50C-407E-A947-70E740481C1C}">
                  <a14:useLocalDpi xmlns:a14="http://schemas.microsoft.com/office/drawing/2010/main" val="0"/>
                </a:ext>
              </a:extLst>
            </a:blip>
            <a:stretch>
              <a:fillRect/>
            </a:stretch>
          </p:blipFill>
          <p:spPr>
            <a:xfrm>
              <a:off x="6299732" y="1564778"/>
              <a:ext cx="218861" cy="263042"/>
            </a:xfrm>
            <a:prstGeom prst="rect">
              <a:avLst/>
            </a:prstGeom>
          </p:spPr>
        </p:pic>
      </p:grpSp>
      <p:pic>
        <p:nvPicPr>
          <p:cNvPr id="87" name="Picture 86"/>
          <p:cNvPicPr>
            <a:picLocks noChangeAspect="1"/>
          </p:cNvPicPr>
          <p:nvPr>
            <p:custDataLst>
              <p:tags r:id="rId1"/>
            </p:custDataLst>
          </p:nvPr>
        </p:nvPicPr>
        <p:blipFill>
          <a:blip r:embed="rId27" cstate="print">
            <a:extLst>
              <a:ext uri="{28A0092B-C50C-407E-A947-70E740481C1C}">
                <a14:useLocalDpi xmlns:a14="http://schemas.microsoft.com/office/drawing/2010/main" val="0"/>
              </a:ext>
            </a:extLst>
          </a:blip>
          <a:stretch>
            <a:fillRect/>
          </a:stretch>
        </p:blipFill>
        <p:spPr>
          <a:xfrm>
            <a:off x="551585" y="789160"/>
            <a:ext cx="4739835" cy="308120"/>
          </a:xfrm>
          <a:prstGeom prst="rect">
            <a:avLst/>
          </a:prstGeom>
        </p:spPr>
      </p:pic>
      <p:grpSp>
        <p:nvGrpSpPr>
          <p:cNvPr id="10" name="Group 9"/>
          <p:cNvGrpSpPr/>
          <p:nvPr/>
        </p:nvGrpSpPr>
        <p:grpSpPr>
          <a:xfrm>
            <a:off x="551584" y="548640"/>
            <a:ext cx="7572458" cy="5029200"/>
            <a:chOff x="551584" y="548640"/>
            <a:chExt cx="7572458" cy="5029200"/>
          </a:xfrm>
        </p:grpSpPr>
        <p:pic>
          <p:nvPicPr>
            <p:cNvPr id="1029" name="Picture 5" descr="C:\Users\Chen\Documents\RealBusiness\Documents\Meeting Notes and Comments\IMECE2015\IMECENewFigures\InitialConfiguration2.bmp"/>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28800" y="548640"/>
              <a:ext cx="6295242" cy="5029200"/>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p:nvPr/>
          </p:nvGrpSpPr>
          <p:grpSpPr>
            <a:xfrm>
              <a:off x="1707599" y="1397444"/>
              <a:ext cx="5862518" cy="3563183"/>
              <a:chOff x="1455430" y="1434655"/>
              <a:chExt cx="5862518" cy="3563183"/>
            </a:xfrm>
          </p:grpSpPr>
          <p:cxnSp>
            <p:nvCxnSpPr>
              <p:cNvPr id="102" name="Straight Connector 101"/>
              <p:cNvCxnSpPr/>
              <p:nvPr/>
            </p:nvCxnSpPr>
            <p:spPr>
              <a:xfrm flipH="1">
                <a:off x="1884883" y="2518599"/>
                <a:ext cx="45330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1869771" y="4519724"/>
                <a:ext cx="45330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2096425" y="2556551"/>
                <a:ext cx="7556" cy="196317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custDataLst>
                  <p:tags r:id="rId15"/>
                </p:custDataLst>
              </p:nvPr>
            </p:nvPicPr>
            <p:blipFill>
              <a:blip r:embed="rId24" cstate="print">
                <a:extLst>
                  <a:ext uri="{28A0092B-C50C-407E-A947-70E740481C1C}">
                    <a14:useLocalDpi xmlns:a14="http://schemas.microsoft.com/office/drawing/2010/main" val="0"/>
                  </a:ext>
                </a:extLst>
              </a:blip>
              <a:stretch>
                <a:fillRect/>
              </a:stretch>
            </p:blipFill>
            <p:spPr>
              <a:xfrm>
                <a:off x="1455430" y="3435136"/>
                <a:ext cx="466963" cy="206002"/>
              </a:xfrm>
              <a:prstGeom prst="rect">
                <a:avLst/>
              </a:prstGeom>
            </p:spPr>
          </p:pic>
          <p:cxnSp>
            <p:nvCxnSpPr>
              <p:cNvPr id="106" name="Straight Connector 105"/>
              <p:cNvCxnSpPr/>
              <p:nvPr/>
            </p:nvCxnSpPr>
            <p:spPr>
              <a:xfrm>
                <a:off x="5968601" y="4700915"/>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246685" y="3761150"/>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5968601" y="3909611"/>
                <a:ext cx="1278084" cy="9397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09" name="Picture 108"/>
              <p:cNvPicPr>
                <a:picLocks noChangeAspect="1"/>
              </p:cNvPicPr>
              <p:nvPr>
                <p:custDataLst>
                  <p:tags r:id="rId16"/>
                </p:custDataLst>
              </p:nvPr>
            </p:nvPicPr>
            <p:blipFill>
              <a:blip r:embed="rId25" cstate="print">
                <a:extLst>
                  <a:ext uri="{28A0092B-C50C-407E-A947-70E740481C1C}">
                    <a14:useLocalDpi xmlns:a14="http://schemas.microsoft.com/office/drawing/2010/main" val="0"/>
                  </a:ext>
                </a:extLst>
              </a:blip>
              <a:stretch>
                <a:fillRect/>
              </a:stretch>
            </p:blipFill>
            <p:spPr>
              <a:xfrm>
                <a:off x="6838469" y="4519724"/>
                <a:ext cx="217252" cy="263041"/>
              </a:xfrm>
              <a:prstGeom prst="rect">
                <a:avLst/>
              </a:prstGeom>
            </p:spPr>
          </p:pic>
          <p:cxnSp>
            <p:nvCxnSpPr>
              <p:cNvPr id="110" name="Straight Connector 109"/>
              <p:cNvCxnSpPr/>
              <p:nvPr/>
            </p:nvCxnSpPr>
            <p:spPr>
              <a:xfrm>
                <a:off x="5208893" y="1434655"/>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317948" y="2163487"/>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5208893" y="1583117"/>
                <a:ext cx="2013440" cy="70762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13" name="Picture 112"/>
              <p:cNvPicPr>
                <a:picLocks noChangeAspect="1"/>
              </p:cNvPicPr>
              <p:nvPr>
                <p:custDataLst>
                  <p:tags r:id="rId17"/>
                </p:custDataLst>
              </p:nvPr>
            </p:nvPicPr>
            <p:blipFill>
              <a:blip r:embed="rId26" cstate="print">
                <a:extLst>
                  <a:ext uri="{28A0092B-C50C-407E-A947-70E740481C1C}">
                    <a14:useLocalDpi xmlns:a14="http://schemas.microsoft.com/office/drawing/2010/main" val="0"/>
                  </a:ext>
                </a:extLst>
              </a:blip>
              <a:stretch>
                <a:fillRect/>
              </a:stretch>
            </p:blipFill>
            <p:spPr>
              <a:xfrm>
                <a:off x="6302480" y="1569518"/>
                <a:ext cx="218861" cy="263042"/>
              </a:xfrm>
              <a:prstGeom prst="rect">
                <a:avLst/>
              </a:prstGeom>
            </p:spPr>
          </p:pic>
        </p:grpSp>
        <p:pic>
          <p:nvPicPr>
            <p:cNvPr id="114" name="Picture 113"/>
            <p:cNvPicPr>
              <a:picLocks noChangeAspect="1"/>
            </p:cNvPicPr>
            <p:nvPr>
              <p:custDataLst>
                <p:tags r:id="rId14"/>
              </p:custDataLst>
            </p:nvPr>
          </p:nvPicPr>
          <p:blipFill>
            <a:blip r:embed="rId27" cstate="print">
              <a:extLst>
                <a:ext uri="{28A0092B-C50C-407E-A947-70E740481C1C}">
                  <a14:useLocalDpi xmlns:a14="http://schemas.microsoft.com/office/drawing/2010/main" val="0"/>
                </a:ext>
              </a:extLst>
            </a:blip>
            <a:stretch>
              <a:fillRect/>
            </a:stretch>
          </p:blipFill>
          <p:spPr>
            <a:xfrm>
              <a:off x="551584" y="789160"/>
              <a:ext cx="4739835" cy="308120"/>
            </a:xfrm>
            <a:prstGeom prst="rect">
              <a:avLst/>
            </a:prstGeom>
          </p:spPr>
        </p:pic>
      </p:grpSp>
      <p:grpSp>
        <p:nvGrpSpPr>
          <p:cNvPr id="11" name="Group 10"/>
          <p:cNvGrpSpPr/>
          <p:nvPr/>
        </p:nvGrpSpPr>
        <p:grpSpPr>
          <a:xfrm>
            <a:off x="551585" y="548640"/>
            <a:ext cx="7572457" cy="5029200"/>
            <a:chOff x="551585" y="548640"/>
            <a:chExt cx="7572457" cy="5029200"/>
          </a:xfrm>
        </p:grpSpPr>
        <p:pic>
          <p:nvPicPr>
            <p:cNvPr id="1030" name="Picture 6" descr="C:\Users\Chen\Documents\RealBusiness\Documents\Meeting Notes and Comments\IMECE2015\IMECENewFigures\InitialConfiguration1.bmp"/>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28800" y="548640"/>
              <a:ext cx="6295242" cy="5029200"/>
            </a:xfrm>
            <a:prstGeom prst="rect">
              <a:avLst/>
            </a:prstGeom>
            <a:noFill/>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1707599" y="1397444"/>
              <a:ext cx="5862518" cy="3563183"/>
              <a:chOff x="1452682" y="1429915"/>
              <a:chExt cx="5862518" cy="3563183"/>
            </a:xfrm>
          </p:grpSpPr>
          <p:cxnSp>
            <p:nvCxnSpPr>
              <p:cNvPr id="116" name="Straight Connector 115"/>
              <p:cNvCxnSpPr/>
              <p:nvPr/>
            </p:nvCxnSpPr>
            <p:spPr>
              <a:xfrm flipH="1">
                <a:off x="1882135" y="2513859"/>
                <a:ext cx="45330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1867023" y="4514984"/>
                <a:ext cx="45330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2093677" y="2551811"/>
                <a:ext cx="7556" cy="196317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19" name="Picture 118"/>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1452682" y="3430396"/>
                <a:ext cx="466963" cy="206002"/>
              </a:xfrm>
              <a:prstGeom prst="rect">
                <a:avLst/>
              </a:prstGeom>
            </p:spPr>
          </p:pic>
          <p:cxnSp>
            <p:nvCxnSpPr>
              <p:cNvPr id="120" name="Straight Connector 119"/>
              <p:cNvCxnSpPr/>
              <p:nvPr/>
            </p:nvCxnSpPr>
            <p:spPr>
              <a:xfrm>
                <a:off x="5965853" y="4696175"/>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243937" y="3756410"/>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5965853" y="3904871"/>
                <a:ext cx="1278084" cy="9397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23" name="Picture 122"/>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tretch>
                <a:fillRect/>
              </a:stretch>
            </p:blipFill>
            <p:spPr>
              <a:xfrm>
                <a:off x="6835721" y="4514984"/>
                <a:ext cx="217252" cy="263041"/>
              </a:xfrm>
              <a:prstGeom prst="rect">
                <a:avLst/>
              </a:prstGeom>
            </p:spPr>
          </p:pic>
          <p:cxnSp>
            <p:nvCxnSpPr>
              <p:cNvPr id="124" name="Straight Connector 123"/>
              <p:cNvCxnSpPr/>
              <p:nvPr/>
            </p:nvCxnSpPr>
            <p:spPr>
              <a:xfrm>
                <a:off x="5206145" y="1429915"/>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7315200" y="2158747"/>
                <a:ext cx="0" cy="29692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206145" y="1578377"/>
                <a:ext cx="2013440" cy="707623"/>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custDataLst>
                  <p:tags r:id="rId13"/>
                </p:custDataLst>
              </p:nvPr>
            </p:nvPicPr>
            <p:blipFill>
              <a:blip r:embed="rId26" cstate="print">
                <a:extLst>
                  <a:ext uri="{28A0092B-C50C-407E-A947-70E740481C1C}">
                    <a14:useLocalDpi xmlns:a14="http://schemas.microsoft.com/office/drawing/2010/main" val="0"/>
                  </a:ext>
                </a:extLst>
              </a:blip>
              <a:stretch>
                <a:fillRect/>
              </a:stretch>
            </p:blipFill>
            <p:spPr>
              <a:xfrm>
                <a:off x="6299732" y="1564778"/>
                <a:ext cx="218861" cy="263042"/>
              </a:xfrm>
              <a:prstGeom prst="rect">
                <a:avLst/>
              </a:prstGeom>
            </p:spPr>
          </p:pic>
        </p:grpSp>
        <p:pic>
          <p:nvPicPr>
            <p:cNvPr id="128" name="Picture 127"/>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551585" y="787500"/>
              <a:ext cx="4739835" cy="308120"/>
            </a:xfrm>
            <a:prstGeom prst="rect">
              <a:avLst/>
            </a:prstGeom>
          </p:spPr>
        </p:pic>
      </p:grpSp>
      <p:grpSp>
        <p:nvGrpSpPr>
          <p:cNvPr id="129" name="Group 128"/>
          <p:cNvGrpSpPr/>
          <p:nvPr/>
        </p:nvGrpSpPr>
        <p:grpSpPr>
          <a:xfrm>
            <a:off x="2603966" y="1732645"/>
            <a:ext cx="3357395" cy="1589902"/>
            <a:chOff x="2261085" y="1564778"/>
            <a:chExt cx="3357395" cy="1589902"/>
          </a:xfrm>
        </p:grpSpPr>
        <p:sp>
          <p:nvSpPr>
            <p:cNvPr id="130" name="Oval 129"/>
            <p:cNvSpPr/>
            <p:nvPr/>
          </p:nvSpPr>
          <p:spPr>
            <a:xfrm>
              <a:off x="3863424" y="2143760"/>
              <a:ext cx="1755056" cy="1010920"/>
            </a:xfrm>
            <a:prstGeom prst="ellipse">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Arrow Connector 130"/>
            <p:cNvCxnSpPr>
              <a:endCxn id="132" idx="2"/>
            </p:cNvCxnSpPr>
            <p:nvPr/>
          </p:nvCxnSpPr>
          <p:spPr>
            <a:xfrm flipH="1" flipV="1">
              <a:off x="3393587" y="1964888"/>
              <a:ext cx="741005" cy="3626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2261085" y="1564778"/>
              <a:ext cx="2265004" cy="400110"/>
            </a:xfrm>
            <a:prstGeom prst="rect">
              <a:avLst/>
            </a:prstGeom>
            <a:noFill/>
          </p:spPr>
          <p:txBody>
            <a:bodyPr wrap="square" rtlCol="0">
              <a:spAutoFit/>
            </a:bodyPr>
            <a:lstStyle/>
            <a:p>
              <a:r>
                <a:rPr lang="en-US" sz="2000" dirty="0" smtClean="0">
                  <a:solidFill>
                    <a:prstClr val="black"/>
                  </a:solidFill>
                </a:rPr>
                <a:t>Contact Region</a:t>
              </a:r>
              <a:endParaRPr lang="en-US" sz="2000" dirty="0">
                <a:solidFill>
                  <a:prstClr val="black"/>
                </a:solidFill>
              </a:endParaRPr>
            </a:p>
          </p:txBody>
        </p:sp>
      </p:grpSp>
      <p:grpSp>
        <p:nvGrpSpPr>
          <p:cNvPr id="150" name="Group 149"/>
          <p:cNvGrpSpPr/>
          <p:nvPr/>
        </p:nvGrpSpPr>
        <p:grpSpPr>
          <a:xfrm>
            <a:off x="1485175" y="4609293"/>
            <a:ext cx="2955164" cy="557514"/>
            <a:chOff x="1540309" y="4674670"/>
            <a:chExt cx="2955164" cy="459480"/>
          </a:xfrm>
        </p:grpSpPr>
        <p:pic>
          <p:nvPicPr>
            <p:cNvPr id="151" name="Picture 150"/>
            <p:cNvPicPr>
              <a:picLocks noChangeAspect="1"/>
            </p:cNvPicPr>
            <p:nvPr>
              <p:custDataLst>
                <p:tags r:id="rId9"/>
              </p:custDataLst>
            </p:nvPr>
          </p:nvPicPr>
          <p:blipFill>
            <a:blip r:embed="rId30" cstate="print">
              <a:extLst>
                <a:ext uri="{28A0092B-C50C-407E-A947-70E740481C1C}">
                  <a14:useLocalDpi xmlns:a14="http://schemas.microsoft.com/office/drawing/2010/main" val="0"/>
                </a:ext>
              </a:extLst>
            </a:blip>
            <a:stretch>
              <a:fillRect/>
            </a:stretch>
          </p:blipFill>
          <p:spPr>
            <a:xfrm>
              <a:off x="2005705" y="4674670"/>
              <a:ext cx="2489768" cy="459480"/>
            </a:xfrm>
            <a:prstGeom prst="rect">
              <a:avLst/>
            </a:prstGeom>
          </p:spPr>
        </p:pic>
        <p:cxnSp>
          <p:nvCxnSpPr>
            <p:cNvPr id="152" name="Straight Arrow Connector 151"/>
            <p:cNvCxnSpPr/>
            <p:nvPr/>
          </p:nvCxnSpPr>
          <p:spPr>
            <a:xfrm>
              <a:off x="1540309" y="4904410"/>
              <a:ext cx="3803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7" name="Diamond 6"/>
          <p:cNvSpPr/>
          <p:nvPr/>
        </p:nvSpPr>
        <p:spPr>
          <a:xfrm>
            <a:off x="12700" y="12700"/>
            <a:ext cx="12700" cy="12700"/>
          </a:xfrm>
          <a:prstGeom prst="diamon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737547" y="5715000"/>
            <a:ext cx="4124013" cy="492367"/>
            <a:chOff x="737547" y="5715000"/>
            <a:chExt cx="4124013" cy="492367"/>
          </a:xfrm>
        </p:grpSpPr>
        <p:pic>
          <p:nvPicPr>
            <p:cNvPr id="9" name="Picture 8"/>
            <p:cNvPicPr>
              <a:picLocks noChangeAspect="1"/>
            </p:cNvPicPr>
            <p:nvPr>
              <p:custDataLst>
                <p:tags r:id="rId7"/>
              </p:custDataLst>
            </p:nvPr>
          </p:nvPicPr>
          <p:blipFill>
            <a:blip r:embed="rId31" cstate="print">
              <a:extLst>
                <a:ext uri="{28A0092B-C50C-407E-A947-70E740481C1C}">
                  <a14:useLocalDpi xmlns:a14="http://schemas.microsoft.com/office/drawing/2010/main" val="0"/>
                </a:ext>
              </a:extLst>
            </a:blip>
            <a:stretch>
              <a:fillRect/>
            </a:stretch>
          </p:blipFill>
          <p:spPr>
            <a:xfrm>
              <a:off x="1467419" y="5724267"/>
              <a:ext cx="1641187" cy="483100"/>
            </a:xfrm>
            <a:prstGeom prst="rect">
              <a:avLst/>
            </a:prstGeom>
          </p:spPr>
        </p:pic>
        <p:cxnSp>
          <p:nvCxnSpPr>
            <p:cNvPr id="155" name="Straight Arrow Connector 154"/>
            <p:cNvCxnSpPr/>
            <p:nvPr/>
          </p:nvCxnSpPr>
          <p:spPr>
            <a:xfrm>
              <a:off x="737547" y="5965817"/>
              <a:ext cx="65988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custDataLst>
                <p:tags r:id="rId8"/>
              </p:custDataLst>
            </p:nvPr>
          </p:nvPicPr>
          <p:blipFill>
            <a:blip r:embed="rId32" cstate="print">
              <a:extLst>
                <a:ext uri="{28A0092B-C50C-407E-A947-70E740481C1C}">
                  <a14:useLocalDpi xmlns:a14="http://schemas.microsoft.com/office/drawing/2010/main" val="0"/>
                </a:ext>
              </a:extLst>
            </a:blip>
            <a:stretch>
              <a:fillRect/>
            </a:stretch>
          </p:blipFill>
          <p:spPr>
            <a:xfrm>
              <a:off x="3810000" y="5807964"/>
              <a:ext cx="1051560" cy="211836"/>
            </a:xfrm>
            <a:prstGeom prst="rect">
              <a:avLst/>
            </a:prstGeom>
          </p:spPr>
        </p:pic>
        <p:sp>
          <p:nvSpPr>
            <p:cNvPr id="91" name="TextBox 90"/>
            <p:cNvSpPr txBox="1"/>
            <p:nvPr/>
          </p:nvSpPr>
          <p:spPr>
            <a:xfrm>
              <a:off x="3124200" y="5715000"/>
              <a:ext cx="675445" cy="400110"/>
            </a:xfrm>
            <a:prstGeom prst="rect">
              <a:avLst/>
            </a:prstGeom>
            <a:noFill/>
          </p:spPr>
          <p:txBody>
            <a:bodyPr wrap="square" rtlCol="0">
              <a:spAutoFit/>
            </a:bodyPr>
            <a:lstStyle/>
            <a:p>
              <a:r>
                <a:rPr lang="en-US" sz="2000" dirty="0" smtClean="0">
                  <a:solidFill>
                    <a:prstClr val="black"/>
                  </a:solidFill>
                </a:rPr>
                <a:t>with</a:t>
              </a:r>
              <a:endParaRPr lang="en-US" sz="2000" dirty="0">
                <a:solidFill>
                  <a:prstClr val="black"/>
                </a:solidFill>
              </a:endParaRPr>
            </a:p>
          </p:txBody>
        </p:sp>
      </p:grpSp>
      <p:grpSp>
        <p:nvGrpSpPr>
          <p:cNvPr id="21" name="Group 20"/>
          <p:cNvGrpSpPr/>
          <p:nvPr/>
        </p:nvGrpSpPr>
        <p:grpSpPr>
          <a:xfrm>
            <a:off x="4998834" y="4854959"/>
            <a:ext cx="4042157" cy="1445761"/>
            <a:chOff x="4998834" y="4839323"/>
            <a:chExt cx="4042157" cy="1445761"/>
          </a:xfrm>
        </p:grpSpPr>
        <p:pic>
          <p:nvPicPr>
            <p:cNvPr id="20" name="Picture 19"/>
            <p:cNvPicPr>
              <a:picLocks noChangeAspect="1"/>
            </p:cNvPicPr>
            <p:nvPr>
              <p:custDataLst>
                <p:tags r:id="rId5"/>
              </p:custDataLst>
            </p:nvPr>
          </p:nvPicPr>
          <p:blipFill>
            <a:blip r:embed="rId33" cstate="print">
              <a:extLst>
                <a:ext uri="{28A0092B-C50C-407E-A947-70E740481C1C}">
                  <a14:useLocalDpi xmlns:a14="http://schemas.microsoft.com/office/drawing/2010/main" val="0"/>
                </a:ext>
              </a:extLst>
            </a:blip>
            <a:stretch>
              <a:fillRect/>
            </a:stretch>
          </p:blipFill>
          <p:spPr>
            <a:xfrm>
              <a:off x="5140285" y="5213671"/>
              <a:ext cx="3900706" cy="521354"/>
            </a:xfrm>
            <a:prstGeom prst="rect">
              <a:avLst/>
            </a:prstGeom>
          </p:spPr>
        </p:pic>
        <p:pic>
          <p:nvPicPr>
            <p:cNvPr id="18" name="Picture 17"/>
            <p:cNvPicPr>
              <a:picLocks noChangeAspect="1"/>
            </p:cNvPicPr>
            <p:nvPr>
              <p:custDataLst>
                <p:tags r:id="rId6"/>
              </p:custDataLst>
            </p:nvPr>
          </p:nvPicPr>
          <p:blipFill>
            <a:blip r:embed="rId34" cstate="print">
              <a:extLst>
                <a:ext uri="{28A0092B-C50C-407E-A947-70E740481C1C}">
                  <a14:useLocalDpi xmlns:a14="http://schemas.microsoft.com/office/drawing/2010/main" val="0"/>
                </a:ext>
              </a:extLst>
            </a:blip>
            <a:stretch>
              <a:fillRect/>
            </a:stretch>
          </p:blipFill>
          <p:spPr>
            <a:xfrm>
              <a:off x="5123785" y="5767356"/>
              <a:ext cx="1439411" cy="517728"/>
            </a:xfrm>
            <a:prstGeom prst="rect">
              <a:avLst/>
            </a:prstGeom>
          </p:spPr>
        </p:pic>
        <p:grpSp>
          <p:nvGrpSpPr>
            <p:cNvPr id="99" name="Group 98"/>
            <p:cNvGrpSpPr/>
            <p:nvPr/>
          </p:nvGrpSpPr>
          <p:grpSpPr>
            <a:xfrm>
              <a:off x="4998834" y="4839323"/>
              <a:ext cx="3862731" cy="1386952"/>
              <a:chOff x="5188358" y="4706777"/>
              <a:chExt cx="3862731" cy="1386952"/>
            </a:xfrm>
          </p:grpSpPr>
          <p:sp>
            <p:nvSpPr>
              <p:cNvPr id="100" name="TextBox 99"/>
              <p:cNvSpPr txBox="1"/>
              <p:nvPr/>
            </p:nvSpPr>
            <p:spPr>
              <a:xfrm>
                <a:off x="5188358" y="4706777"/>
                <a:ext cx="3862731" cy="400110"/>
              </a:xfrm>
              <a:prstGeom prst="rect">
                <a:avLst/>
              </a:prstGeom>
              <a:noFill/>
            </p:spPr>
            <p:txBody>
              <a:bodyPr wrap="square" rtlCol="0">
                <a:spAutoFit/>
              </a:bodyPr>
              <a:lstStyle/>
              <a:p>
                <a:r>
                  <a:rPr lang="en-US" sz="2000" dirty="0" smtClean="0">
                    <a:solidFill>
                      <a:prstClr val="black"/>
                    </a:solidFill>
                  </a:rPr>
                  <a:t>Governing Differential Equation</a:t>
                </a:r>
                <a:endParaRPr lang="en-US" sz="2000" dirty="0">
                  <a:solidFill>
                    <a:prstClr val="black"/>
                  </a:solidFill>
                </a:endParaRPr>
              </a:p>
            </p:txBody>
          </p:sp>
          <p:sp>
            <p:nvSpPr>
              <p:cNvPr id="157" name="TextBox 156"/>
              <p:cNvSpPr txBox="1"/>
              <p:nvPr/>
            </p:nvSpPr>
            <p:spPr>
              <a:xfrm>
                <a:off x="7073925" y="5693619"/>
                <a:ext cx="1451161" cy="400110"/>
              </a:xfrm>
              <a:prstGeom prst="rect">
                <a:avLst/>
              </a:prstGeom>
              <a:noFill/>
            </p:spPr>
            <p:txBody>
              <a:bodyPr wrap="square" rtlCol="0">
                <a:spAutoFit/>
              </a:bodyPr>
              <a:lstStyle/>
              <a:p>
                <a:r>
                  <a:rPr lang="en-US" sz="2000" dirty="0" smtClean="0">
                    <a:solidFill>
                      <a:prstClr val="black"/>
                    </a:solidFill>
                  </a:rPr>
                  <a:t>Periodic BC</a:t>
                </a:r>
                <a:endParaRPr lang="en-US" sz="2000" dirty="0">
                  <a:solidFill>
                    <a:prstClr val="black"/>
                  </a:solidFill>
                </a:endParaRPr>
              </a:p>
            </p:txBody>
          </p:sp>
        </p:grpSp>
      </p:grpSp>
      <p:grpSp>
        <p:nvGrpSpPr>
          <p:cNvPr id="3" name="Group 2"/>
          <p:cNvGrpSpPr/>
          <p:nvPr/>
        </p:nvGrpSpPr>
        <p:grpSpPr>
          <a:xfrm>
            <a:off x="46661" y="3179988"/>
            <a:ext cx="3705003" cy="3797599"/>
            <a:chOff x="46661" y="3179988"/>
            <a:chExt cx="3705003" cy="3797599"/>
          </a:xfrm>
        </p:grpSpPr>
        <p:grpSp>
          <p:nvGrpSpPr>
            <p:cNvPr id="138" name="Group 137"/>
            <p:cNvGrpSpPr/>
            <p:nvPr/>
          </p:nvGrpSpPr>
          <p:grpSpPr>
            <a:xfrm>
              <a:off x="46661" y="3868857"/>
              <a:ext cx="3705003" cy="3108730"/>
              <a:chOff x="1408017" y="914630"/>
              <a:chExt cx="3705003" cy="3108730"/>
            </a:xfrm>
          </p:grpSpPr>
          <p:graphicFrame>
            <p:nvGraphicFramePr>
              <p:cNvPr id="139" name="Chart 138"/>
              <p:cNvGraphicFramePr>
                <a:graphicFrameLocks/>
              </p:cNvGraphicFramePr>
              <p:nvPr>
                <p:extLst>
                  <p:ext uri="{D42A27DB-BD31-4B8C-83A1-F6EECF244321}">
                    <p14:modId xmlns:p14="http://schemas.microsoft.com/office/powerpoint/2010/main" val="320111917"/>
                  </p:ext>
                </p:extLst>
              </p:nvPr>
            </p:nvGraphicFramePr>
            <p:xfrm>
              <a:off x="1437713" y="1117541"/>
              <a:ext cx="2885862" cy="2905819"/>
            </p:xfrm>
            <a:graphic>
              <a:graphicData uri="http://schemas.openxmlformats.org/drawingml/2006/chart">
                <c:chart xmlns:c="http://schemas.openxmlformats.org/drawingml/2006/chart" xmlns:r="http://schemas.openxmlformats.org/officeDocument/2006/relationships" r:id="rId35"/>
              </a:graphicData>
            </a:graphic>
          </p:graphicFrame>
          <p:grpSp>
            <p:nvGrpSpPr>
              <p:cNvPr id="140" name="Group 139"/>
              <p:cNvGrpSpPr/>
              <p:nvPr/>
            </p:nvGrpSpPr>
            <p:grpSpPr>
              <a:xfrm>
                <a:off x="1408017" y="914630"/>
                <a:ext cx="3705003" cy="2301325"/>
                <a:chOff x="1408017" y="914630"/>
                <a:chExt cx="3705003" cy="2301325"/>
              </a:xfrm>
            </p:grpSpPr>
            <p:graphicFrame>
              <p:nvGraphicFramePr>
                <p:cNvPr id="141" name="Chart 140"/>
                <p:cNvGraphicFramePr>
                  <a:graphicFrameLocks/>
                </p:cNvGraphicFramePr>
                <p:nvPr>
                  <p:extLst>
                    <p:ext uri="{D42A27DB-BD31-4B8C-83A1-F6EECF244321}">
                      <p14:modId xmlns:p14="http://schemas.microsoft.com/office/powerpoint/2010/main" val="3695399968"/>
                    </p:ext>
                  </p:extLst>
                </p:nvPr>
              </p:nvGraphicFramePr>
              <p:xfrm>
                <a:off x="1951961" y="914630"/>
                <a:ext cx="3161059" cy="2301325"/>
              </p:xfrm>
              <a:graphic>
                <a:graphicData uri="http://schemas.openxmlformats.org/drawingml/2006/chart">
                  <c:chart xmlns:c="http://schemas.openxmlformats.org/drawingml/2006/chart" xmlns:r="http://schemas.openxmlformats.org/officeDocument/2006/relationships" r:id="rId36"/>
                </a:graphicData>
              </a:graphic>
            </p:graphicFrame>
            <p:cxnSp>
              <p:nvCxnSpPr>
                <p:cNvPr id="142" name="Straight Connector 141"/>
                <p:cNvCxnSpPr/>
                <p:nvPr/>
              </p:nvCxnSpPr>
              <p:spPr>
                <a:xfrm>
                  <a:off x="2421227" y="1763278"/>
                  <a:ext cx="0" cy="596376"/>
                </a:xfrm>
                <a:prstGeom prst="line">
                  <a:avLst/>
                </a:prstGeom>
                <a:ln w="19050">
                  <a:prstDash val="sysDash"/>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163884" y="1721419"/>
                  <a:ext cx="246830" cy="0"/>
                </a:xfrm>
                <a:prstGeom prst="line">
                  <a:avLst/>
                </a:prstGeom>
                <a:ln w="19050">
                  <a:prstDash val="sysDash"/>
                </a:ln>
              </p:spPr>
              <p:style>
                <a:lnRef idx="2">
                  <a:schemeClr val="accent1"/>
                </a:lnRef>
                <a:fillRef idx="0">
                  <a:schemeClr val="accent1"/>
                </a:fillRef>
                <a:effectRef idx="1">
                  <a:schemeClr val="accent1"/>
                </a:effectRef>
                <a:fontRef idx="minor">
                  <a:schemeClr val="tx1"/>
                </a:fontRef>
              </p:style>
            </p:cxnSp>
            <p:pic>
              <p:nvPicPr>
                <p:cNvPr id="144" name="Picture 143"/>
                <p:cNvPicPr>
                  <a:picLocks noChangeAspect="1"/>
                </p:cNvPicPr>
                <p:nvPr>
                  <p:custDataLst>
                    <p:tags r:id="rId2"/>
                  </p:custDataLst>
                </p:nvPr>
              </p:nvPicPr>
              <p:blipFill>
                <a:blip r:embed="rId37" cstate="print">
                  <a:extLst>
                    <a:ext uri="{28A0092B-C50C-407E-A947-70E740481C1C}">
                      <a14:useLocalDpi xmlns:a14="http://schemas.microsoft.com/office/drawing/2010/main" val="0"/>
                    </a:ext>
                  </a:extLst>
                </a:blip>
                <a:stretch>
                  <a:fillRect/>
                </a:stretch>
              </p:blipFill>
              <p:spPr>
                <a:xfrm>
                  <a:off x="1750713" y="1622409"/>
                  <a:ext cx="247604" cy="117217"/>
                </a:xfrm>
                <a:prstGeom prst="rect">
                  <a:avLst/>
                </a:prstGeom>
              </p:spPr>
            </p:pic>
            <p:pic>
              <p:nvPicPr>
                <p:cNvPr id="145" name="Picture 144"/>
                <p:cNvPicPr>
                  <a:picLocks noChangeAspect="1"/>
                </p:cNvPicPr>
                <p:nvPr>
                  <p:custDataLst>
                    <p:tags r:id="rId3"/>
                  </p:custDataLst>
                </p:nvPr>
              </p:nvPicPr>
              <p:blipFill>
                <a:blip r:embed="rId38" cstate="print">
                  <a:extLst>
                    <a:ext uri="{28A0092B-C50C-407E-A947-70E740481C1C}">
                      <a14:useLocalDpi xmlns:a14="http://schemas.microsoft.com/office/drawing/2010/main" val="0"/>
                    </a:ext>
                  </a:extLst>
                </a:blip>
                <a:stretch>
                  <a:fillRect/>
                </a:stretch>
              </p:blipFill>
              <p:spPr>
                <a:xfrm>
                  <a:off x="2428188" y="2497781"/>
                  <a:ext cx="211628" cy="173600"/>
                </a:xfrm>
                <a:prstGeom prst="rect">
                  <a:avLst/>
                </a:prstGeom>
              </p:spPr>
            </p:pic>
            <p:cxnSp>
              <p:nvCxnSpPr>
                <p:cNvPr id="146" name="Straight Arrow Connector 145"/>
                <p:cNvCxnSpPr/>
                <p:nvPr/>
              </p:nvCxnSpPr>
              <p:spPr>
                <a:xfrm>
                  <a:off x="1408017" y="2402828"/>
                  <a:ext cx="347070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2163884" y="950175"/>
                  <a:ext cx="0" cy="22657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48" name="Picture 147"/>
                <p:cNvPicPr>
                  <a:picLocks noChangeAspect="1"/>
                </p:cNvPicPr>
                <p:nvPr>
                  <p:custDataLst>
                    <p:tags r:id="rId4"/>
                  </p:custDataLst>
                </p:nvPr>
              </p:nvPicPr>
              <p:blipFill>
                <a:blip r:embed="rId39" cstate="print">
                  <a:extLst>
                    <a:ext uri="{28A0092B-C50C-407E-A947-70E740481C1C}">
                      <a14:useLocalDpi xmlns:a14="http://schemas.microsoft.com/office/drawing/2010/main" val="0"/>
                    </a:ext>
                  </a:extLst>
                </a:blip>
                <a:stretch>
                  <a:fillRect/>
                </a:stretch>
              </p:blipFill>
              <p:spPr>
                <a:xfrm>
                  <a:off x="4376922" y="2446453"/>
                  <a:ext cx="205753" cy="276256"/>
                </a:xfrm>
                <a:prstGeom prst="rect">
                  <a:avLst/>
                </a:prstGeom>
              </p:spPr>
            </p:pic>
          </p:grpSp>
        </p:grpSp>
        <p:sp>
          <p:nvSpPr>
            <p:cNvPr id="156" name="TextBox 155"/>
            <p:cNvSpPr txBox="1"/>
            <p:nvPr/>
          </p:nvSpPr>
          <p:spPr>
            <a:xfrm>
              <a:off x="46661" y="3179988"/>
              <a:ext cx="1579689" cy="707886"/>
            </a:xfrm>
            <a:prstGeom prst="rect">
              <a:avLst/>
            </a:prstGeom>
            <a:noFill/>
          </p:spPr>
          <p:txBody>
            <a:bodyPr wrap="square" rtlCol="0">
              <a:spAutoFit/>
            </a:bodyPr>
            <a:lstStyle/>
            <a:p>
              <a:r>
                <a:rPr lang="en-US" sz="2000" dirty="0" smtClean="0">
                  <a:solidFill>
                    <a:prstClr val="black"/>
                  </a:solidFill>
                </a:rPr>
                <a:t>From MD Simulations</a:t>
              </a:r>
              <a:endParaRPr lang="en-US" sz="2000" dirty="0">
                <a:solidFill>
                  <a:prstClr val="black"/>
                </a:solidFill>
              </a:endParaRPr>
            </a:p>
          </p:txBody>
        </p:sp>
        <p:sp>
          <p:nvSpPr>
            <p:cNvPr id="2" name="TextBox 1"/>
            <p:cNvSpPr txBox="1"/>
            <p:nvPr/>
          </p:nvSpPr>
          <p:spPr>
            <a:xfrm>
              <a:off x="371151" y="3862870"/>
              <a:ext cx="384858" cy="461665"/>
            </a:xfrm>
            <a:prstGeom prst="rect">
              <a:avLst/>
            </a:prstGeom>
            <a:noFill/>
          </p:spPr>
          <p:txBody>
            <a:bodyPr wrap="square" rtlCol="0">
              <a:spAutoFit/>
            </a:bodyPr>
            <a:lstStyle/>
            <a:p>
              <a:r>
                <a:rPr lang="en-US" sz="2400" i="1" smtClean="0">
                  <a:latin typeface="Times New Roman" charset="0"/>
                  <a:ea typeface="Times New Roman" charset="0"/>
                  <a:cs typeface="Times New Roman" charset="0"/>
                </a:rPr>
                <a:t>T</a:t>
              </a:r>
              <a:endParaRPr lang="en-US" sz="2400" i="1">
                <a:latin typeface="Times New Roman" charset="0"/>
                <a:ea typeface="Times New Roman" charset="0"/>
                <a:cs typeface="Times New Roman" charset="0"/>
              </a:endParaRPr>
            </a:p>
          </p:txBody>
        </p:sp>
      </p:grpSp>
    </p:spTree>
    <p:extLst>
      <p:ext uri="{BB962C8B-B14F-4D97-AF65-F5344CB8AC3E}">
        <p14:creationId xmlns:p14="http://schemas.microsoft.com/office/powerpoint/2010/main" val="3657860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char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57200" y="7938"/>
            <a:ext cx="822960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Non-Dimensional Equations</a:t>
            </a:r>
            <a:endParaRPr lang="en-US" dirty="0">
              <a:latin typeface="Calibri" charset="0"/>
              <a:ea typeface="ＭＳ Ｐゴシック" charset="0"/>
              <a:cs typeface="ＭＳ Ｐゴシック" charset="0"/>
            </a:endParaRPr>
          </a:p>
        </p:txBody>
      </p:sp>
      <p:pic>
        <p:nvPicPr>
          <p:cNvPr id="15" name="Picture 14"/>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76534" y="723900"/>
            <a:ext cx="8915400" cy="914399"/>
          </a:xfrm>
          <a:prstGeom prst="rect">
            <a:avLst/>
          </a:prstGeom>
        </p:spPr>
      </p:pic>
      <p:grpSp>
        <p:nvGrpSpPr>
          <p:cNvPr id="58" name="Group 57"/>
          <p:cNvGrpSpPr/>
          <p:nvPr/>
        </p:nvGrpSpPr>
        <p:grpSpPr>
          <a:xfrm>
            <a:off x="488576" y="2057400"/>
            <a:ext cx="8013192" cy="1981200"/>
            <a:chOff x="457200" y="2664562"/>
            <a:chExt cx="8013192" cy="1981200"/>
          </a:xfrm>
        </p:grpSpPr>
        <p:sp>
          <p:nvSpPr>
            <p:cNvPr id="59" name="Oval 58"/>
            <p:cNvSpPr/>
            <p:nvPr/>
          </p:nvSpPr>
          <p:spPr>
            <a:xfrm>
              <a:off x="3856090" y="2719272"/>
              <a:ext cx="1267404" cy="9292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0" name="Picture 5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624996" y="2897621"/>
              <a:ext cx="2351395" cy="661206"/>
            </a:xfrm>
            <a:prstGeom prst="rect">
              <a:avLst/>
            </a:prstGeom>
          </p:spPr>
        </p:pic>
        <p:sp>
          <p:nvSpPr>
            <p:cNvPr id="61" name="Oval 60"/>
            <p:cNvSpPr/>
            <p:nvPr/>
          </p:nvSpPr>
          <p:spPr>
            <a:xfrm>
              <a:off x="4457700" y="3677304"/>
              <a:ext cx="1267404" cy="9292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Oval 61"/>
            <p:cNvSpPr/>
            <p:nvPr/>
          </p:nvSpPr>
          <p:spPr>
            <a:xfrm>
              <a:off x="5485775" y="2772040"/>
              <a:ext cx="2690371" cy="9911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3" name="Group 62"/>
            <p:cNvGrpSpPr/>
            <p:nvPr/>
          </p:nvGrpSpPr>
          <p:grpSpPr>
            <a:xfrm>
              <a:off x="457200" y="2664562"/>
              <a:ext cx="8013192" cy="1981200"/>
              <a:chOff x="471004" y="3144336"/>
              <a:chExt cx="8013192" cy="1981200"/>
            </a:xfrm>
          </p:grpSpPr>
          <p:pic>
            <p:nvPicPr>
              <p:cNvPr id="64" name="Picture 6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864196" y="3350362"/>
                <a:ext cx="1119481" cy="609600"/>
              </a:xfrm>
              <a:prstGeom prst="rect">
                <a:avLst/>
              </a:prstGeom>
            </p:spPr>
          </p:pic>
          <p:pic>
            <p:nvPicPr>
              <p:cNvPr id="65" name="Picture 6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2396718" y="3382274"/>
                <a:ext cx="1066800" cy="580913"/>
              </a:xfrm>
              <a:prstGeom prst="rect">
                <a:avLst/>
              </a:prstGeom>
            </p:spPr>
          </p:pic>
          <p:pic>
            <p:nvPicPr>
              <p:cNvPr id="66" name="Picture 65"/>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988545" y="3329582"/>
                <a:ext cx="888255" cy="651160"/>
              </a:xfrm>
              <a:prstGeom prst="rect">
                <a:avLst/>
              </a:prstGeom>
            </p:spPr>
          </p:pic>
          <p:pic>
            <p:nvPicPr>
              <p:cNvPr id="67" name="Picture 66"/>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7296862" y="4368369"/>
                <a:ext cx="856538" cy="524789"/>
              </a:xfrm>
              <a:prstGeom prst="rect">
                <a:avLst/>
              </a:prstGeom>
            </p:spPr>
          </p:pic>
          <p:pic>
            <p:nvPicPr>
              <p:cNvPr id="68" name="Picture 67"/>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4548038" y="4294760"/>
                <a:ext cx="1001758" cy="638874"/>
              </a:xfrm>
              <a:prstGeom prst="rect">
                <a:avLst/>
              </a:prstGeom>
            </p:spPr>
          </p:pic>
          <p:pic>
            <p:nvPicPr>
              <p:cNvPr id="69" name="Picture 68"/>
              <p:cNvPicPr>
                <a:picLocks noChangeAspect="1"/>
              </p:cNvPicPr>
              <p:nvPr>
                <p:custDataLst>
                  <p:tags r:id="rId12"/>
                </p:custDataLst>
              </p:nvPr>
            </p:nvPicPr>
            <p:blipFill>
              <a:blip r:embed="rId23" cstate="print">
                <a:extLst>
                  <a:ext uri="{28A0092B-C50C-407E-A947-70E740481C1C}">
                    <a14:useLocalDpi xmlns:a14="http://schemas.microsoft.com/office/drawing/2010/main" val="0"/>
                  </a:ext>
                </a:extLst>
              </a:blip>
              <a:stretch>
                <a:fillRect/>
              </a:stretch>
            </p:blipFill>
            <p:spPr>
              <a:xfrm>
                <a:off x="5943600" y="4343400"/>
                <a:ext cx="1080035" cy="603126"/>
              </a:xfrm>
              <a:prstGeom prst="rect">
                <a:avLst/>
              </a:prstGeom>
            </p:spPr>
          </p:pic>
          <p:pic>
            <p:nvPicPr>
              <p:cNvPr id="70" name="Picture 69"/>
              <p:cNvPicPr>
                <a:picLocks noChangeAspect="1"/>
              </p:cNvPicPr>
              <p:nvPr>
                <p:custDataLst>
                  <p:tags r:id="rId13"/>
                </p:custDataLst>
              </p:nvPr>
            </p:nvPicPr>
            <p:blipFill>
              <a:blip r:embed="rId24" cstate="print">
                <a:extLst>
                  <a:ext uri="{28A0092B-C50C-407E-A947-70E740481C1C}">
                    <a14:useLocalDpi xmlns:a14="http://schemas.microsoft.com/office/drawing/2010/main" val="0"/>
                  </a:ext>
                </a:extLst>
              </a:blip>
              <a:stretch>
                <a:fillRect/>
              </a:stretch>
            </p:blipFill>
            <p:spPr>
              <a:xfrm>
                <a:off x="635597" y="4279044"/>
                <a:ext cx="3022003" cy="654589"/>
              </a:xfrm>
              <a:prstGeom prst="rect">
                <a:avLst/>
              </a:prstGeom>
            </p:spPr>
          </p:pic>
          <p:cxnSp>
            <p:nvCxnSpPr>
              <p:cNvPr id="71" name="Straight Connector 70"/>
              <p:cNvCxnSpPr/>
              <p:nvPr/>
            </p:nvCxnSpPr>
            <p:spPr>
              <a:xfrm>
                <a:off x="483196" y="3144336"/>
                <a:ext cx="800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83196" y="3144336"/>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8484196" y="3144336"/>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1004" y="5125536"/>
                <a:ext cx="8001000"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93267" y="4224464"/>
            <a:ext cx="8528866" cy="2052654"/>
            <a:chOff x="193267" y="4224464"/>
            <a:chExt cx="8528866" cy="2052654"/>
          </a:xfrm>
        </p:grpSpPr>
        <p:pic>
          <p:nvPicPr>
            <p:cNvPr id="11" name="Picture 10"/>
            <p:cNvPicPr>
              <a:picLocks noChangeAspect="1"/>
            </p:cNvPicPr>
            <p:nvPr>
              <p:custDataLst>
                <p:tags r:id="rId2"/>
              </p:custDataLst>
            </p:nvPr>
          </p:nvPicPr>
          <p:blipFill>
            <a:blip r:embed="rId25" cstate="print">
              <a:extLst>
                <a:ext uri="{28A0092B-C50C-407E-A947-70E740481C1C}">
                  <a14:useLocalDpi xmlns:a14="http://schemas.microsoft.com/office/drawing/2010/main" val="0"/>
                </a:ext>
              </a:extLst>
            </a:blip>
            <a:stretch>
              <a:fillRect/>
            </a:stretch>
          </p:blipFill>
          <p:spPr>
            <a:xfrm>
              <a:off x="2019152" y="5726052"/>
              <a:ext cx="6271435" cy="551066"/>
            </a:xfrm>
            <a:prstGeom prst="rect">
              <a:avLst/>
            </a:prstGeom>
          </p:spPr>
        </p:pic>
        <p:grpSp>
          <p:nvGrpSpPr>
            <p:cNvPr id="7" name="Group 6"/>
            <p:cNvGrpSpPr/>
            <p:nvPr>
              <p:custDataLst>
                <p:tags r:id="rId3"/>
              </p:custDataLst>
            </p:nvPr>
          </p:nvGrpSpPr>
          <p:grpSpPr>
            <a:xfrm>
              <a:off x="296256" y="4529265"/>
              <a:ext cx="8314344" cy="1033073"/>
              <a:chOff x="296256" y="4529265"/>
              <a:chExt cx="8314344" cy="1033073"/>
            </a:xfrm>
          </p:grpSpPr>
          <p:sp>
            <p:nvSpPr>
              <p:cNvPr id="83" name="TextBox 82"/>
              <p:cNvSpPr txBox="1"/>
              <p:nvPr/>
            </p:nvSpPr>
            <p:spPr>
              <a:xfrm>
                <a:off x="296256" y="4731341"/>
                <a:ext cx="2379976" cy="830997"/>
              </a:xfrm>
              <a:prstGeom prst="rect">
                <a:avLst/>
              </a:prstGeom>
              <a:noFill/>
            </p:spPr>
            <p:txBody>
              <a:bodyPr wrap="square" rtlCol="0">
                <a:spAutoFit/>
              </a:bodyPr>
              <a:lstStyle/>
              <a:p>
                <a:r>
                  <a:rPr lang="en-US" sz="2400" dirty="0" smtClean="0">
                    <a:latin typeface="Calibri" panose="020F0502020204030204" pitchFamily="34" charset="0"/>
                  </a:rPr>
                  <a:t>Typical thin film substrate system </a:t>
                </a:r>
                <a:endParaRPr lang="en-US" sz="2400" dirty="0">
                  <a:latin typeface="Calibri" panose="020F0502020204030204" pitchFamily="34" charset="0"/>
                </a:endParaRPr>
              </a:p>
            </p:txBody>
          </p:sp>
          <p:pic>
            <p:nvPicPr>
              <p:cNvPr id="6" name="Picture 5"/>
              <p:cNvPicPr>
                <a:picLocks noChangeAspect="1"/>
              </p:cNvPicPr>
              <p:nvPr>
                <p:custDataLst>
                  <p:tags r:id="rId4"/>
                </p:custDataLst>
              </p:nvPr>
            </p:nvPicPr>
            <p:blipFill>
              <a:blip r:embed="rId26" cstate="print">
                <a:extLst>
                  <a:ext uri="{28A0092B-C50C-407E-A947-70E740481C1C}">
                    <a14:useLocalDpi xmlns:a14="http://schemas.microsoft.com/office/drawing/2010/main" val="0"/>
                  </a:ext>
                </a:extLst>
              </a:blip>
              <a:stretch>
                <a:fillRect/>
              </a:stretch>
            </p:blipFill>
            <p:spPr>
              <a:xfrm>
                <a:off x="2678801" y="4529265"/>
                <a:ext cx="5931799" cy="271335"/>
              </a:xfrm>
              <a:prstGeom prst="rect">
                <a:avLst/>
              </a:prstGeom>
            </p:spPr>
          </p:pic>
          <p:pic>
            <p:nvPicPr>
              <p:cNvPr id="85" name="Picture 84"/>
              <p:cNvPicPr>
                <a:picLocks noChangeAspect="1"/>
              </p:cNvPicPr>
              <p:nvPr>
                <p:custDataLst>
                  <p:tags r:id="rId5"/>
                </p:custDataLst>
              </p:nvPr>
            </p:nvPicPr>
            <p:blipFill>
              <a:blip r:embed="rId27" cstate="print">
                <a:extLst>
                  <a:ext uri="{28A0092B-C50C-407E-A947-70E740481C1C}">
                    <a14:useLocalDpi xmlns:a14="http://schemas.microsoft.com/office/drawing/2010/main" val="0"/>
                  </a:ext>
                </a:extLst>
              </a:blip>
              <a:stretch>
                <a:fillRect/>
              </a:stretch>
            </p:blipFill>
            <p:spPr>
              <a:xfrm>
                <a:off x="2663967" y="4910264"/>
                <a:ext cx="3924566" cy="285423"/>
              </a:xfrm>
              <a:prstGeom prst="rect">
                <a:avLst/>
              </a:prstGeom>
            </p:spPr>
          </p:pic>
        </p:grpSp>
        <p:sp>
          <p:nvSpPr>
            <p:cNvPr id="78" name="CustomShape 2"/>
            <p:cNvSpPr/>
            <p:nvPr/>
          </p:nvSpPr>
          <p:spPr>
            <a:xfrm rot="5400000">
              <a:off x="4989980" y="5331510"/>
              <a:ext cx="465028" cy="324055"/>
            </a:xfrm>
            <a:prstGeom prst="rightArrow">
              <a:avLst>
                <a:gd name="adj1" fmla="val 50000"/>
                <a:gd name="adj2" fmla="val 50000"/>
              </a:avLst>
            </a:prstGeom>
            <a:solidFill>
              <a:srgbClr val="FF9900"/>
            </a:solidFill>
          </p:spPr>
        </p:sp>
        <p:grpSp>
          <p:nvGrpSpPr>
            <p:cNvPr id="79" name="Group 78"/>
            <p:cNvGrpSpPr/>
            <p:nvPr/>
          </p:nvGrpSpPr>
          <p:grpSpPr>
            <a:xfrm>
              <a:off x="193267" y="4224464"/>
              <a:ext cx="8528866" cy="1942447"/>
              <a:chOff x="304800" y="3733920"/>
              <a:chExt cx="6336840" cy="2514480"/>
            </a:xfrm>
          </p:grpSpPr>
          <p:cxnSp>
            <p:nvCxnSpPr>
              <p:cNvPr id="80" name="Straight Connector 79"/>
              <p:cNvCxnSpPr/>
              <p:nvPr/>
            </p:nvCxnSpPr>
            <p:spPr>
              <a:xfrm>
                <a:off x="6641640" y="3733920"/>
                <a:ext cx="0" cy="251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04800" y="3733920"/>
                <a:ext cx="0" cy="25144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04800" y="3733920"/>
                <a:ext cx="6336840"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4390834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260080" y="602205"/>
            <a:ext cx="802640" cy="525193"/>
          </a:xfrm>
          <a:prstGeom prst="rect">
            <a:avLst/>
          </a:prstGeom>
        </p:spPr>
      </p:pic>
      <p:pic>
        <p:nvPicPr>
          <p:cNvPr id="32" name="Picture 2" descr="C:\Users\Chen\Documents\RealBusiness\Documents\Meeting Notes and Comments\20160617\UpdateFiguresForOldStuff\Eta2Xi1BendingEnergyFigure1.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 y="1097280"/>
            <a:ext cx="4023360" cy="3017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Chen\Documents\RealBusiness\Documents\Meeting Notes and Comments\20160617\UpdateFiguresForOldStuff\Eta2Xi1BendingEnergyFigure2.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 y="1097280"/>
            <a:ext cx="4023361" cy="30175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Chen\Documents\RealBusiness\Documents\Meeting Notes and Comments\20160617\UpdateFiguresForOldStuff\Eta2Xi1BendingEnergyFigure3.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 y="1097280"/>
            <a:ext cx="4023361" cy="301752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Chen\Documents\RealBusiness\Documents\Meeting Notes and Comments\20160617\UpdateFiguresForOldStuff\Eta2Xi1ProfileFigure1.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10972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Chen\Documents\RealBusiness\Documents\Meeting Notes and Comments\20160617\UpdateFiguresForOldStuff\Eta2Xi1ProfileFigure2.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1097280"/>
            <a:ext cx="4178104" cy="3017520"/>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Chen\Documents\RealBusiness\Documents\Meeting Notes and Comments\20160617\UpdateFiguresForOldStuff\Eta2Xi1ProfileFigure3.bm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72000" y="1097280"/>
            <a:ext cx="4178104" cy="301752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Chen\Documents\RealBusiness\Documents\Meeting Notes and Comments\20160617\UpdateFiguresForOldStuff\Eta2Xi1BendingEnergyFigure4.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760" y="1097280"/>
            <a:ext cx="4023360" cy="3017520"/>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C:\Users\Chen\Documents\RealBusiness\Documents\Meeting Notes and Comments\20160617\UpdateFiguresForOldStuff\Eta2Xi1ProfileFigure4.bm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2000" y="10972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Users\Chen\Documents\RealBusiness\Documents\Meeting Notes and Comments\20160617\UpdateFiguresForOldStuff\Eta2Xi1BendingEnergyFigure5.bm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760" y="1097280"/>
            <a:ext cx="4023360" cy="3017520"/>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descr="C:\Users\Chen\Documents\RealBusiness\Documents\Meeting Notes and Comments\20160617\UpdateFiguresForOldStuff\Eta2Xi1ProfileFigure5.bm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2000" y="1097280"/>
            <a:ext cx="4178105" cy="3017520"/>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166687" y="582043"/>
            <a:ext cx="7932113" cy="510121"/>
            <a:chOff x="166687" y="582043"/>
            <a:chExt cx="7932113" cy="510121"/>
          </a:xfrm>
        </p:grpSpPr>
        <p:pic>
          <p:nvPicPr>
            <p:cNvPr id="48" name="Picture 47"/>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4800600" y="582043"/>
              <a:ext cx="2333052" cy="510121"/>
            </a:xfrm>
            <a:prstGeom prst="rect">
              <a:avLst/>
            </a:prstGeom>
          </p:spPr>
        </p:pic>
        <p:pic>
          <p:nvPicPr>
            <p:cNvPr id="49" name="Picture 48"/>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7241550" y="639906"/>
              <a:ext cx="857250" cy="426244"/>
            </a:xfrm>
            <a:prstGeom prst="rect">
              <a:avLst/>
            </a:prstGeom>
          </p:spPr>
        </p:pic>
        <p:pic>
          <p:nvPicPr>
            <p:cNvPr id="50" name="Picture 49"/>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66687" y="653003"/>
              <a:ext cx="2043113" cy="400050"/>
            </a:xfrm>
            <a:prstGeom prst="rect">
              <a:avLst/>
            </a:prstGeom>
          </p:spPr>
        </p:pic>
        <p:pic>
          <p:nvPicPr>
            <p:cNvPr id="51" name="Picture 50"/>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2466975" y="731584"/>
              <a:ext cx="2105025" cy="321469"/>
            </a:xfrm>
            <a:prstGeom prst="rect">
              <a:avLst/>
            </a:prstGeom>
          </p:spPr>
        </p:pic>
      </p:grpSp>
      <p:sp>
        <p:nvSpPr>
          <p:cNvPr id="52" name="Rectangle 51"/>
          <p:cNvSpPr/>
          <p:nvPr/>
        </p:nvSpPr>
        <p:spPr>
          <a:xfrm>
            <a:off x="76200" y="560290"/>
            <a:ext cx="4724400" cy="553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1"/>
          <p:cNvSpPr txBox="1">
            <a:spLocks/>
          </p:cNvSpPr>
          <p:nvPr/>
        </p:nvSpPr>
        <p:spPr>
          <a:xfrm>
            <a:off x="13447" y="0"/>
            <a:ext cx="922020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Step1: deformed shape of transfer-printed film</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877087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260080" y="602205"/>
            <a:ext cx="802640" cy="525193"/>
          </a:xfrm>
          <a:prstGeom prst="rect">
            <a:avLst/>
          </a:prstGeom>
        </p:spPr>
      </p:pic>
      <p:pic>
        <p:nvPicPr>
          <p:cNvPr id="6" name="Picture 4" descr="C:\Users\Chen\Documents\RealBusiness\Documents\Meeting Notes and Comments\20160617\UpdateFiguresForOldStuff\Eta2Xi1ProfileFigure5.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10972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Chen\Documents\RealBusiness\Documents\Meeting Notes and Comments\20160617\UpdateFiguresForOldStuff\Eta5Xi1ProfileFigure1.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 y="38404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Chen\Documents\RealBusiness\Documents\Meeting Notes and Comments\20160617\UpdateFiguresForOldStuff\Eta5Xi1BendingEnergyFigure1.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 y="1097280"/>
            <a:ext cx="4023361" cy="3017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Users\Chen\Documents\RealBusiness\Documents\Meeting Notes and Comments\20160617\UpdateFiguresForOldStuff\Eta5Xi1ProfileFigure2.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60" y="38404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Chen\Documents\RealBusiness\Documents\Meeting Notes and Comments\20160617\UpdateFiguresForOldStuff\Eta5Xi1BendingEnergyFigure2.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760" y="1097280"/>
            <a:ext cx="4023361" cy="301752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Chen\Documents\RealBusiness\Documents\Meeting Notes and Comments\20160617\UpdateFiguresForOldStuff\Eta5Xi1ProfileFigure3.bm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60" y="3840480"/>
            <a:ext cx="4178104" cy="301752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C:\Users\Chen\Documents\RealBusiness\Documents\Meeting Notes and Comments\20160617\UpdateFiguresForOldStuff\Eta5Xi1BendingEnergyFigure3.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760" y="1097280"/>
            <a:ext cx="4023359" cy="301752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Users\Chen\Documents\RealBusiness\Documents\Meeting Notes and Comments\20160617\UpdateFiguresForOldStuff\Eta5Xi1ProfileFigure4.bm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760" y="38404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C:\Users\Chen\Documents\RealBusiness\Documents\Meeting Notes and Comments\20160617\UpdateFiguresForOldStuff\Eta5Xi1BendingEnergyFigure4.bm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760" y="1097280"/>
            <a:ext cx="4023359" cy="301752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C:\Users\Chen\Documents\RealBusiness\Documents\Meeting Notes and Comments\20160617\UpdateFiguresForOldStuff\Eta5Xi1ProfileFigure5.bm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760" y="38404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C:\Users\Chen\Documents\RealBusiness\Documents\Meeting Notes and Comments\20160617\UpdateFiguresForOldStuff\Eta5Xi1BendingEnergyFigure5.bm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5760" y="1097280"/>
            <a:ext cx="4023361" cy="301752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76200" y="560290"/>
            <a:ext cx="4724400" cy="553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166687" y="582043"/>
            <a:ext cx="7932113" cy="510121"/>
            <a:chOff x="166687" y="582043"/>
            <a:chExt cx="7932113" cy="510121"/>
          </a:xfrm>
        </p:grpSpPr>
        <p:pic>
          <p:nvPicPr>
            <p:cNvPr id="36" name="Picture 35"/>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4800600" y="582043"/>
              <a:ext cx="2333052" cy="510121"/>
            </a:xfrm>
            <a:prstGeom prst="rect">
              <a:avLst/>
            </a:prstGeom>
          </p:spPr>
        </p:pic>
        <p:pic>
          <p:nvPicPr>
            <p:cNvPr id="37" name="Picture 36"/>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7241550" y="639906"/>
              <a:ext cx="857250" cy="426244"/>
            </a:xfrm>
            <a:prstGeom prst="rect">
              <a:avLst/>
            </a:prstGeom>
          </p:spPr>
        </p:pic>
        <p:pic>
          <p:nvPicPr>
            <p:cNvPr id="38" name="Picture 37"/>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166687" y="653003"/>
              <a:ext cx="2043113" cy="400050"/>
            </a:xfrm>
            <a:prstGeom prst="rect">
              <a:avLst/>
            </a:prstGeom>
          </p:spPr>
        </p:pic>
        <p:pic>
          <p:nvPicPr>
            <p:cNvPr id="39" name="Picture 38"/>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2466975" y="731584"/>
              <a:ext cx="2105025" cy="321469"/>
            </a:xfrm>
            <a:prstGeom prst="rect">
              <a:avLst/>
            </a:prstGeom>
          </p:spPr>
        </p:pic>
      </p:grpSp>
      <p:sp>
        <p:nvSpPr>
          <p:cNvPr id="40" name="Title 1"/>
          <p:cNvSpPr txBox="1">
            <a:spLocks/>
          </p:cNvSpPr>
          <p:nvPr/>
        </p:nvSpPr>
        <p:spPr>
          <a:xfrm>
            <a:off x="13447" y="0"/>
            <a:ext cx="922020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Step1: deformed shape of transfer-printed film</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702133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260080" y="602205"/>
            <a:ext cx="802640" cy="525193"/>
          </a:xfrm>
          <a:prstGeom prst="rect">
            <a:avLst/>
          </a:prstGeom>
        </p:spPr>
      </p:pic>
      <p:sp>
        <p:nvSpPr>
          <p:cNvPr id="33" name="Title 1"/>
          <p:cNvSpPr txBox="1">
            <a:spLocks/>
          </p:cNvSpPr>
          <p:nvPr/>
        </p:nvSpPr>
        <p:spPr>
          <a:xfrm>
            <a:off x="13447" y="0"/>
            <a:ext cx="922020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Step1: deformed shape of transfer-printed film</a:t>
            </a:r>
            <a:endParaRPr lang="en-US" dirty="0">
              <a:latin typeface="Calibri" charset="0"/>
              <a:ea typeface="ＭＳ Ｐゴシック" charset="0"/>
              <a:cs typeface="ＭＳ Ｐゴシック" charset="0"/>
            </a:endParaRPr>
          </a:p>
        </p:txBody>
      </p:sp>
      <p:pic>
        <p:nvPicPr>
          <p:cNvPr id="5" name="Picture 3" descr="C:\Users\Chen\Documents\RealBusiness\Documents\Meeting Notes and Comments\20160617\UpdateFiguresForOldStuff\Eta9Xi1ProfileFigure1.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8404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Chen\Documents\RealBusiness\Documents\Meeting Notes and Comments\20160617\UpdateFiguresForOldStuff\Eta5Xi1ProfileFigure5.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 y="3840480"/>
            <a:ext cx="4178104" cy="301752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Chen\Documents\RealBusiness\Documents\Meeting Notes and Comments\20160617\UpdateFiguresForOldStuff\Eta9Xi1BendingEnergyFigure1.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 y="1097280"/>
            <a:ext cx="4023359" cy="30175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Chen\Documents\RealBusiness\Documents\Meeting Notes and Comments\20160617\UpdateFiguresForOldStuff\Eta9Xi1BendingEnergyFigure2.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60" y="1097280"/>
            <a:ext cx="4023359" cy="3017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Users\Chen\Documents\RealBusiness\Documents\Meeting Notes and Comments\20160617\UpdateFiguresForOldStuff\Eta9Xi1ProfileFigure2.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38404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C:\Users\Chen\Documents\RealBusiness\Documents\Meeting Notes and Comments\20160617\UpdateFiguresForOldStuff\Eta9Xi1BendingEnergyFigure3.bm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60" y="1097280"/>
            <a:ext cx="4023360" cy="301752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Users\Chen\Documents\RealBusiness\Documents\Meeting Notes and Comments\20160617\UpdateFiguresForOldStuff\Eta9Xi1ProfileFigure3.bm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0" y="38404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C:\Users\Chen\Documents\RealBusiness\Documents\Meeting Notes and Comments\20160617\UpdateFiguresForOldStuff\Eta9Xi1BendingEnergyFigure4.bm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760" y="1097280"/>
            <a:ext cx="4023359" cy="301752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C:\Users\Chen\Documents\RealBusiness\Documents\Meeting Notes and Comments\20160617\UpdateFiguresForOldStuff\Eta9Xi1ProfileFigure4.bm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3840480"/>
            <a:ext cx="4178104" cy="3017520"/>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11" descr="C:\Users\Chen\Documents\RealBusiness\Documents\Meeting Notes and Comments\20160617\UpdateFiguresForOldStuff\Eta9Xi1BendingEnergyFigure5.bm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760" y="1097280"/>
            <a:ext cx="4023360" cy="301752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Users\Chen\Documents\RealBusiness\Documents\Meeting Notes and Comments\20160617\UpdateFiguresForOldStuff\Eta9Xi1ProfileFigure5.bm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72000" y="3840480"/>
            <a:ext cx="4178105" cy="301752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C:\Users\Chen\Documents\RealBusiness\Documents\Meeting Notes and Comments\20160617\UpdateFiguresForOldStuff\Eta2Xi1ProfileFigure5.bm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72000" y="1097280"/>
            <a:ext cx="4178105" cy="301752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6200" y="560290"/>
            <a:ext cx="4724400" cy="553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166687" y="556679"/>
            <a:ext cx="7932113" cy="510121"/>
            <a:chOff x="166687" y="556679"/>
            <a:chExt cx="7932113" cy="510121"/>
          </a:xfrm>
        </p:grpSpPr>
        <p:pic>
          <p:nvPicPr>
            <p:cNvPr id="40" name="Picture 39"/>
            <p:cNvPicPr>
              <a:picLocks noChangeAspect="1"/>
            </p:cNvPicPr>
            <p:nvPr>
              <p:custDataLst>
                <p:tags r:id="rId2"/>
              </p:custDataLst>
            </p:nvPr>
          </p:nvPicPr>
          <p:blipFill>
            <a:blip r:embed="rId21" cstate="print">
              <a:extLst>
                <a:ext uri="{28A0092B-C50C-407E-A947-70E740481C1C}">
                  <a14:useLocalDpi xmlns:a14="http://schemas.microsoft.com/office/drawing/2010/main" val="0"/>
                </a:ext>
              </a:extLst>
            </a:blip>
            <a:stretch>
              <a:fillRect/>
            </a:stretch>
          </p:blipFill>
          <p:spPr>
            <a:xfrm>
              <a:off x="4800600" y="556679"/>
              <a:ext cx="2333052" cy="510121"/>
            </a:xfrm>
            <a:prstGeom prst="rect">
              <a:avLst/>
            </a:prstGeom>
          </p:spPr>
        </p:pic>
        <p:pic>
          <p:nvPicPr>
            <p:cNvPr id="41" name="Picture 40"/>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7241550" y="639906"/>
              <a:ext cx="857250" cy="426244"/>
            </a:xfrm>
            <a:prstGeom prst="rect">
              <a:avLst/>
            </a:prstGeom>
          </p:spPr>
        </p:pic>
        <p:pic>
          <p:nvPicPr>
            <p:cNvPr id="42" name="Picture 41"/>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166687" y="653003"/>
              <a:ext cx="2043113" cy="400050"/>
            </a:xfrm>
            <a:prstGeom prst="rect">
              <a:avLst/>
            </a:prstGeom>
          </p:spPr>
        </p:pic>
        <p:pic>
          <p:nvPicPr>
            <p:cNvPr id="43" name="Picture 42"/>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2466975" y="731584"/>
              <a:ext cx="2105025" cy="321469"/>
            </a:xfrm>
            <a:prstGeom prst="rect">
              <a:avLst/>
            </a:prstGeom>
          </p:spPr>
        </p:pic>
      </p:grpSp>
    </p:spTree>
    <p:extLst>
      <p:ext uri="{BB962C8B-B14F-4D97-AF65-F5344CB8AC3E}">
        <p14:creationId xmlns:p14="http://schemas.microsoft.com/office/powerpoint/2010/main" val="932063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479612" y="7938"/>
            <a:ext cx="822960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Bending Energy: Wavelength Ratio</a:t>
            </a:r>
            <a:endParaRPr lang="en-US" dirty="0">
              <a:latin typeface="Calibri" charset="0"/>
              <a:ea typeface="ＭＳ Ｐゴシック" charset="0"/>
              <a:cs typeface="ＭＳ Ｐゴシック" charset="0"/>
            </a:endParaRPr>
          </a:p>
        </p:txBody>
      </p:sp>
      <p:pic>
        <p:nvPicPr>
          <p:cNvPr id="2" name="Picture 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824696" y="691301"/>
            <a:ext cx="2404904" cy="525831"/>
          </a:xfrm>
          <a:prstGeom prst="rect">
            <a:avLst/>
          </a:prstGeom>
        </p:spPr>
      </p:pic>
      <p:pic>
        <p:nvPicPr>
          <p:cNvPr id="17" name="Picture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09502" y="691301"/>
            <a:ext cx="2043113" cy="400050"/>
          </a:xfrm>
          <a:prstGeom prst="rect">
            <a:avLst/>
          </a:prstGeom>
        </p:spPr>
      </p:pic>
      <p:pic>
        <p:nvPicPr>
          <p:cNvPr id="18" name="Picture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129467" y="787027"/>
            <a:ext cx="2105025" cy="321469"/>
          </a:xfrm>
          <a:prstGeom prst="rect">
            <a:avLst/>
          </a:prstGeom>
        </p:spPr>
      </p:pic>
      <p:pic>
        <p:nvPicPr>
          <p:cNvPr id="16" name="Picture 8" descr="C:\Users\Chen\Documents\RealBusiness\Documents\Meeting Notes and Comments\PresentaionASME\PlatePresentationFigure\ComparisonOfInitialBendingEnergy\5.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1447800"/>
            <a:ext cx="815996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856204" y="2206776"/>
            <a:ext cx="1592105" cy="466185"/>
          </a:xfrm>
          <a:prstGeom prst="rect">
            <a:avLst/>
          </a:prstGeom>
        </p:spPr>
      </p:pic>
      <p:pic>
        <p:nvPicPr>
          <p:cNvPr id="21" name="Picture 20"/>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3113" y="1295400"/>
            <a:ext cx="911383" cy="654326"/>
          </a:xfrm>
          <a:prstGeom prst="rect">
            <a:avLst/>
          </a:prstGeom>
        </p:spPr>
      </p:pic>
      <p:sp>
        <p:nvSpPr>
          <p:cNvPr id="25" name="Oval 24"/>
          <p:cNvSpPr/>
          <p:nvPr/>
        </p:nvSpPr>
        <p:spPr>
          <a:xfrm>
            <a:off x="5757224" y="2126835"/>
            <a:ext cx="1910080" cy="678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41252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457200" y="7938"/>
            <a:ext cx="822960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Step2: Quasi-Static </a:t>
            </a:r>
            <a:r>
              <a:rPr lang="en-US" dirty="0">
                <a:latin typeface="Calibri" charset="0"/>
                <a:ea typeface="ＭＳ Ｐゴシック" charset="0"/>
                <a:cs typeface="ＭＳ Ｐゴシック" charset="0"/>
              </a:rPr>
              <a:t>Spallation </a:t>
            </a:r>
            <a:r>
              <a:rPr lang="en-US" dirty="0" smtClean="0">
                <a:latin typeface="Calibri" charset="0"/>
                <a:ea typeface="ＭＳ Ｐゴシック" charset="0"/>
                <a:cs typeface="ＭＳ Ｐゴシック" charset="0"/>
              </a:rPr>
              <a:t>Model</a:t>
            </a:r>
            <a:endParaRPr lang="en-US" dirty="0">
              <a:latin typeface="Calibri" charset="0"/>
              <a:ea typeface="ＭＳ Ｐゴシック" charset="0"/>
              <a:cs typeface="ＭＳ Ｐゴシック" charset="0"/>
            </a:endParaRPr>
          </a:p>
        </p:txBody>
      </p:sp>
      <p:pic>
        <p:nvPicPr>
          <p:cNvPr id="1026" name="Picture 2" descr="C:\Users\Chen\Documents\RealBusiness\Documents\Meeting Notes and Comments\20160617\UpdateFiguresForOldStuff\PullUpConfig1.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931863"/>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9600" y="5410200"/>
            <a:ext cx="8077200" cy="830997"/>
          </a:xfrm>
          <a:prstGeom prst="rect">
            <a:avLst/>
          </a:prstGeom>
          <a:noFill/>
        </p:spPr>
        <p:txBody>
          <a:bodyPr wrap="square" rtlCol="0">
            <a:spAutoFit/>
          </a:bodyPr>
          <a:lstStyle/>
          <a:p>
            <a:pPr algn="ctr"/>
            <a:r>
              <a:rPr lang="en-US" sz="2400" b="1" dirty="0" smtClean="0"/>
              <a:t>“Rigid Spallation” </a:t>
            </a:r>
            <a:r>
              <a:rPr lang="en-US" sz="2400" dirty="0" smtClean="0"/>
              <a:t>: spallation process too fast for dynamic bending effect to take place</a:t>
            </a:r>
            <a:endParaRPr lang="en-US" sz="2400" dirty="0"/>
          </a:p>
        </p:txBody>
      </p:sp>
      <p:pic>
        <p:nvPicPr>
          <p:cNvPr id="10" name="Picture 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38201" y="691300"/>
            <a:ext cx="3124200" cy="545112"/>
          </a:xfrm>
          <a:prstGeom prst="rect">
            <a:avLst/>
          </a:prstGeom>
        </p:spPr>
      </p:pic>
      <p:pic>
        <p:nvPicPr>
          <p:cNvPr id="11" name="Picture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68581" y="753015"/>
            <a:ext cx="1592105" cy="466185"/>
          </a:xfrm>
          <a:prstGeom prst="rect">
            <a:avLst/>
          </a:prstGeom>
        </p:spPr>
      </p:pic>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400800" y="685800"/>
            <a:ext cx="1524000" cy="525831"/>
          </a:xfrm>
          <a:prstGeom prst="rect">
            <a:avLst/>
          </a:prstGeom>
        </p:spPr>
      </p:pic>
    </p:spTree>
    <p:extLst>
      <p:ext uri="{BB962C8B-B14F-4D97-AF65-F5344CB8AC3E}">
        <p14:creationId xmlns:p14="http://schemas.microsoft.com/office/powerpoint/2010/main" val="1712705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334001" y="609601"/>
            <a:ext cx="2743200" cy="697622"/>
          </a:xfrm>
          <a:prstGeom prst="rect">
            <a:avLst/>
          </a:prstGeom>
        </p:spPr>
      </p:pic>
      <p:sp>
        <p:nvSpPr>
          <p:cNvPr id="24" name="Title 1"/>
          <p:cNvSpPr txBox="1">
            <a:spLocks/>
          </p:cNvSpPr>
          <p:nvPr/>
        </p:nvSpPr>
        <p:spPr>
          <a:xfrm>
            <a:off x="457200" y="-2241"/>
            <a:ext cx="822960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Effective Cohesive Law Example</a:t>
            </a:r>
            <a:endParaRPr lang="en-US" dirty="0">
              <a:latin typeface="Calibri" charset="0"/>
              <a:ea typeface="ＭＳ Ｐゴシック" charset="0"/>
              <a:cs typeface="ＭＳ Ｐゴシック" charset="0"/>
            </a:endParaRPr>
          </a:p>
        </p:txBody>
      </p:sp>
      <p:pic>
        <p:nvPicPr>
          <p:cNvPr id="22" name="Picture 2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99670" y="565339"/>
            <a:ext cx="4253330" cy="820958"/>
          </a:xfrm>
          <a:prstGeom prst="rect">
            <a:avLst/>
          </a:prstGeom>
        </p:spPr>
      </p:pic>
      <p:pic>
        <p:nvPicPr>
          <p:cNvPr id="1027" name="Picture 3" descr="C:\Users\Chen\Documents\RealBusiness\Documents\Meeting Notes and Comments\IMECE2015\IMECENewFigures\EffectiveCohesiveLaw.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1636806"/>
            <a:ext cx="6799964" cy="51943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779712" y="1556944"/>
            <a:ext cx="1430655" cy="418911"/>
          </a:xfrm>
          <a:prstGeom prst="rect">
            <a:avLst/>
          </a:prstGeom>
        </p:spPr>
      </p:pic>
      <p:pic>
        <p:nvPicPr>
          <p:cNvPr id="19" name="Picture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13150" y="1550221"/>
            <a:ext cx="1380663" cy="391715"/>
          </a:xfrm>
          <a:prstGeom prst="rect">
            <a:avLst/>
          </a:prstGeom>
        </p:spPr>
      </p:pic>
      <p:sp>
        <p:nvSpPr>
          <p:cNvPr id="20" name="Oval 19"/>
          <p:cNvSpPr/>
          <p:nvPr/>
        </p:nvSpPr>
        <p:spPr>
          <a:xfrm>
            <a:off x="4332287" y="1281445"/>
            <a:ext cx="1534159" cy="9292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2757070" y="1301766"/>
            <a:ext cx="1575217" cy="9292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811388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Self-Assembled Monolayers</a:t>
            </a:r>
            <a:endParaRPr lang="en-US" dirty="0"/>
          </a:p>
        </p:txBody>
      </p:sp>
      <p:sp>
        <p:nvSpPr>
          <p:cNvPr id="4" name="Content Placeholder 2"/>
          <p:cNvSpPr txBox="1">
            <a:spLocks/>
          </p:cNvSpPr>
          <p:nvPr/>
        </p:nvSpPr>
        <p:spPr>
          <a:xfrm>
            <a:off x="167914" y="979377"/>
            <a:ext cx="5486927" cy="514202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Aft>
                <a:spcPct val="0"/>
              </a:spcAft>
            </a:pPr>
            <a:r>
              <a:rPr lang="en-US" dirty="0" smtClean="0">
                <a:solidFill>
                  <a:prstClr val="black"/>
                </a:solidFill>
              </a:rPr>
              <a:t>Ordered molecular assemblies formed spontaneously on surfaces by adsorption</a:t>
            </a:r>
          </a:p>
          <a:p>
            <a:pPr fontAlgn="base">
              <a:spcAft>
                <a:spcPct val="0"/>
              </a:spcAft>
            </a:pPr>
            <a:r>
              <a:rPr lang="en-US" dirty="0" smtClean="0">
                <a:solidFill>
                  <a:prstClr val="black"/>
                </a:solidFill>
              </a:rPr>
              <a:t>Each unit comprises of the ‘head group’, ‘tail’ and ‘functional group’</a:t>
            </a:r>
          </a:p>
          <a:p>
            <a:pPr fontAlgn="base">
              <a:spcAft>
                <a:spcPct val="0"/>
              </a:spcAft>
            </a:pPr>
            <a:r>
              <a:rPr lang="en-US" dirty="0" smtClean="0">
                <a:solidFill>
                  <a:prstClr val="black"/>
                </a:solidFill>
              </a:rPr>
              <a:t>Monolayer kept intact by Van der Waals interactions</a:t>
            </a:r>
          </a:p>
          <a:p>
            <a:pPr fontAlgn="base">
              <a:spcAft>
                <a:spcPct val="0"/>
              </a:spcAft>
            </a:pPr>
            <a:r>
              <a:rPr lang="en-US" dirty="0" smtClean="0">
                <a:solidFill>
                  <a:prstClr val="black"/>
                </a:solidFill>
              </a:rPr>
              <a:t>Applications</a:t>
            </a:r>
          </a:p>
          <a:p>
            <a:pPr fontAlgn="base">
              <a:lnSpc>
                <a:spcPct val="20000"/>
              </a:lnSpc>
              <a:spcAft>
                <a:spcPct val="0"/>
              </a:spcAft>
            </a:pPr>
            <a:endParaRPr lang="en-US" dirty="0" smtClean="0">
              <a:solidFill>
                <a:prstClr val="black"/>
              </a:solidFill>
            </a:endParaRPr>
          </a:p>
          <a:p>
            <a:pPr lvl="1" fontAlgn="base">
              <a:spcAft>
                <a:spcPct val="0"/>
              </a:spcAft>
            </a:pPr>
            <a:r>
              <a:rPr lang="en-US" dirty="0" smtClean="0">
                <a:solidFill>
                  <a:prstClr val="black"/>
                </a:solidFill>
              </a:rPr>
              <a:t>Wetting and adhesion</a:t>
            </a:r>
          </a:p>
          <a:p>
            <a:pPr lvl="1" fontAlgn="base">
              <a:spcAft>
                <a:spcPct val="0"/>
              </a:spcAft>
            </a:pPr>
            <a:r>
              <a:rPr lang="en-US" dirty="0" smtClean="0">
                <a:solidFill>
                  <a:prstClr val="black"/>
                </a:solidFill>
              </a:rPr>
              <a:t>Chemical resistance</a:t>
            </a:r>
          </a:p>
          <a:p>
            <a:pPr lvl="1" fontAlgn="base">
              <a:spcAft>
                <a:spcPct val="0"/>
              </a:spcAft>
            </a:pPr>
            <a:r>
              <a:rPr lang="en-US" dirty="0" smtClean="0">
                <a:solidFill>
                  <a:prstClr val="black"/>
                </a:solidFill>
              </a:rPr>
              <a:t>Nano-fabrication</a:t>
            </a:r>
          </a:p>
          <a:p>
            <a:pPr lvl="1" fontAlgn="base">
              <a:spcAft>
                <a:spcPct val="0"/>
              </a:spcAft>
            </a:pPr>
            <a:r>
              <a:rPr lang="en-US" dirty="0" smtClean="0">
                <a:solidFill>
                  <a:prstClr val="black"/>
                </a:solidFill>
              </a:rPr>
              <a:t>For studying membrane properties of cells</a:t>
            </a:r>
          </a:p>
          <a:p>
            <a:pPr lvl="1" fontAlgn="base">
              <a:spcAft>
                <a:spcPct val="0"/>
              </a:spcAft>
            </a:pPr>
            <a:r>
              <a:rPr lang="en-US" dirty="0">
                <a:solidFill>
                  <a:prstClr val="black"/>
                </a:solidFill>
              </a:rPr>
              <a:t>Commercial application example: </a:t>
            </a:r>
            <a:r>
              <a:rPr lang="en-US" dirty="0" smtClean="0">
                <a:solidFill>
                  <a:prstClr val="black"/>
                </a:solidFill>
              </a:rPr>
              <a:t>Rain-X</a:t>
            </a:r>
          </a:p>
          <a:p>
            <a:pPr lvl="1" fontAlgn="base">
              <a:spcAft>
                <a:spcPct val="0"/>
              </a:spcAft>
            </a:pPr>
            <a:endParaRPr lang="en-US" dirty="0" smtClean="0">
              <a:solidFill>
                <a:prstClr val="black"/>
              </a:solidFill>
            </a:endParaRPr>
          </a:p>
          <a:p>
            <a:pPr lvl="1" fontAlgn="base">
              <a:spcAft>
                <a:spcPct val="0"/>
              </a:spcAft>
            </a:pPr>
            <a:r>
              <a:rPr lang="en-US" dirty="0" smtClean="0">
                <a:solidFill>
                  <a:srgbClr val="FF0000"/>
                </a:solidFill>
              </a:rPr>
              <a:t>Bio-compatibility</a:t>
            </a:r>
          </a:p>
          <a:p>
            <a:pPr lvl="1" fontAlgn="base">
              <a:spcAft>
                <a:spcPct val="0"/>
              </a:spcAft>
            </a:pPr>
            <a:r>
              <a:rPr lang="en-US" dirty="0">
                <a:solidFill>
                  <a:srgbClr val="FF0000"/>
                </a:solidFill>
              </a:rPr>
              <a:t>Thermal management of </a:t>
            </a:r>
            <a:r>
              <a:rPr lang="en-US" dirty="0" smtClean="0">
                <a:solidFill>
                  <a:srgbClr val="FF0000"/>
                </a:solidFill>
              </a:rPr>
              <a:t>nano-electronics</a:t>
            </a:r>
          </a:p>
          <a:p>
            <a:pPr lvl="1" fontAlgn="base">
              <a:spcAft>
                <a:spcPct val="0"/>
              </a:spcAft>
            </a:pPr>
            <a:r>
              <a:rPr lang="en-US" dirty="0" smtClean="0">
                <a:solidFill>
                  <a:srgbClr val="FF0000"/>
                </a:solidFill>
              </a:rPr>
              <a:t>Surface modifiers of MEMS and NEMS</a:t>
            </a:r>
          </a:p>
        </p:txBody>
      </p:sp>
      <p:pic>
        <p:nvPicPr>
          <p:cNvPr id="5" name="Picture 2" descr="http://upload.wikimedia.org/wikipedia/commons/2/28/SAM_schemati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592" y="948306"/>
            <a:ext cx="3274720" cy="21114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nanotech-now.com/images/Art_Gallery/WG-yellow-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842" y="3228124"/>
            <a:ext cx="3249696" cy="2209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558592" y="5436739"/>
            <a:ext cx="3416969" cy="600164"/>
          </a:xfrm>
          <a:prstGeom prst="rect">
            <a:avLst/>
          </a:prstGeom>
        </p:spPr>
        <p:txBody>
          <a:bodyPr wrap="square">
            <a:spAutoFit/>
          </a:bodyPr>
          <a:lstStyle/>
          <a:p>
            <a:pPr algn="ctr" defTabSz="457200" fontAlgn="base">
              <a:spcBef>
                <a:spcPct val="0"/>
              </a:spcBef>
              <a:spcAft>
                <a:spcPct val="0"/>
              </a:spcAft>
            </a:pPr>
            <a:r>
              <a:rPr lang="en-US" sz="1100" dirty="0">
                <a:solidFill>
                  <a:srgbClr val="333333"/>
                </a:solidFill>
                <a:latin typeface="+mj-lt"/>
                <a:ea typeface="ＭＳ Ｐゴシック" charset="0"/>
              </a:rPr>
              <a:t>S</a:t>
            </a:r>
            <a:r>
              <a:rPr lang="en-US" sz="1100" dirty="0" smtClean="0">
                <a:solidFill>
                  <a:srgbClr val="333333"/>
                </a:solidFill>
                <a:latin typeface="+mj-lt"/>
                <a:ea typeface="ＭＳ Ｐゴシック" charset="0"/>
              </a:rPr>
              <a:t>canning </a:t>
            </a:r>
            <a:r>
              <a:rPr lang="en-US" sz="1100" dirty="0">
                <a:solidFill>
                  <a:srgbClr val="333333"/>
                </a:solidFill>
                <a:latin typeface="+mj-lt"/>
                <a:ea typeface="ＭＳ Ｐゴシック" charset="0"/>
              </a:rPr>
              <a:t>tunneling microscope image (15 nm x 15 nm) of a </a:t>
            </a:r>
            <a:r>
              <a:rPr lang="en-US" sz="1100" dirty="0" smtClean="0">
                <a:solidFill>
                  <a:srgbClr val="333333"/>
                </a:solidFill>
                <a:latin typeface="+mj-lt"/>
                <a:ea typeface="ＭＳ Ｐゴシック" charset="0"/>
              </a:rPr>
              <a:t>SAM of </a:t>
            </a:r>
            <a:r>
              <a:rPr lang="en-US" sz="1100" dirty="0">
                <a:solidFill>
                  <a:srgbClr val="333333"/>
                </a:solidFill>
                <a:latin typeface="+mj-lt"/>
                <a:ea typeface="ＭＳ Ｐゴシック" charset="0"/>
              </a:rPr>
              <a:t>n-</a:t>
            </a:r>
            <a:r>
              <a:rPr lang="en-US" sz="1100" dirty="0" err="1">
                <a:solidFill>
                  <a:srgbClr val="333333"/>
                </a:solidFill>
                <a:latin typeface="+mj-lt"/>
                <a:ea typeface="ＭＳ Ｐゴシック" charset="0"/>
              </a:rPr>
              <a:t>decanethiolate</a:t>
            </a:r>
            <a:r>
              <a:rPr lang="en-US" sz="1100" dirty="0">
                <a:solidFill>
                  <a:srgbClr val="333333"/>
                </a:solidFill>
                <a:latin typeface="+mj-lt"/>
                <a:ea typeface="ＭＳ Ｐゴシック" charset="0"/>
              </a:rPr>
              <a:t> on Au{111</a:t>
            </a:r>
            <a:r>
              <a:rPr lang="en-US" sz="1100" dirty="0" smtClean="0">
                <a:solidFill>
                  <a:srgbClr val="333333"/>
                </a:solidFill>
                <a:latin typeface="+mj-lt"/>
                <a:ea typeface="ＭＳ Ｐゴシック" charset="0"/>
              </a:rPr>
              <a:t>}</a:t>
            </a:r>
            <a:r>
              <a:rPr lang="en-US" sz="1100" dirty="0">
                <a:solidFill>
                  <a:srgbClr val="333333"/>
                </a:solidFill>
                <a:latin typeface="+mj-lt"/>
                <a:ea typeface="ＭＳ Ｐゴシック" charset="0"/>
              </a:rPr>
              <a:t> </a:t>
            </a:r>
            <a:r>
              <a:rPr lang="en-US" sz="1100" dirty="0" smtClean="0">
                <a:solidFill>
                  <a:srgbClr val="333333"/>
                </a:solidFill>
                <a:latin typeface="+mj-lt"/>
                <a:ea typeface="ＭＳ Ｐゴシック" charset="0"/>
              </a:rPr>
              <a:t>  (Paul Weiss’ group, PSU)</a:t>
            </a:r>
            <a:endParaRPr lang="en-US" sz="1100" dirty="0">
              <a:solidFill>
                <a:prstClr val="black"/>
              </a:solidFill>
              <a:latin typeface="+mj-lt"/>
              <a:ea typeface="ＭＳ Ｐゴシック" charset="0"/>
            </a:endParaRPr>
          </a:p>
        </p:txBody>
      </p:sp>
      <p:sp>
        <p:nvSpPr>
          <p:cNvPr id="3" name="TextBox 2"/>
          <p:cNvSpPr txBox="1"/>
          <p:nvPr/>
        </p:nvSpPr>
        <p:spPr>
          <a:xfrm rot="16200000">
            <a:off x="-222257" y="3781125"/>
            <a:ext cx="1303563" cy="523220"/>
          </a:xfrm>
          <a:prstGeom prst="rect">
            <a:avLst/>
          </a:prstGeom>
          <a:noFill/>
        </p:spPr>
        <p:txBody>
          <a:bodyPr wrap="none" rtlCol="0">
            <a:spAutoFit/>
          </a:bodyPr>
          <a:lstStyle/>
          <a:p>
            <a:pPr algn="ctr" defTabSz="457200" fontAlgn="base">
              <a:spcBef>
                <a:spcPct val="0"/>
              </a:spcBef>
              <a:spcAft>
                <a:spcPct val="0"/>
              </a:spcAft>
            </a:pPr>
            <a:r>
              <a:rPr lang="en-US" sz="1400" dirty="0" smtClean="0">
                <a:solidFill>
                  <a:prstClr val="black"/>
                </a:solidFill>
                <a:effectLst>
                  <a:outerShdw blurRad="38100" dist="38100" dir="2700000" algn="tl">
                    <a:srgbClr val="000000">
                      <a:alpha val="43137"/>
                    </a:srgbClr>
                  </a:outerShdw>
                </a:effectLst>
                <a:latin typeface="Arial Black" panose="020B0A04020102020204" pitchFamily="34" charset="0"/>
                <a:ea typeface="ＭＳ Ｐゴシック" charset="0"/>
              </a:rPr>
              <a:t>SURFACE</a:t>
            </a:r>
          </a:p>
          <a:p>
            <a:pPr algn="ctr" defTabSz="457200" fontAlgn="base">
              <a:spcBef>
                <a:spcPct val="0"/>
              </a:spcBef>
              <a:spcAft>
                <a:spcPct val="0"/>
              </a:spcAft>
            </a:pPr>
            <a:r>
              <a:rPr lang="en-US" sz="1400" dirty="0" smtClean="0">
                <a:solidFill>
                  <a:prstClr val="black"/>
                </a:solidFill>
                <a:effectLst>
                  <a:outerShdw blurRad="38100" dist="38100" dir="2700000" algn="tl">
                    <a:srgbClr val="000000">
                      <a:alpha val="43137"/>
                    </a:srgbClr>
                  </a:outerShdw>
                </a:effectLst>
                <a:latin typeface="Arial Black" panose="020B0A04020102020204" pitchFamily="34" charset="0"/>
                <a:ea typeface="ＭＳ Ｐゴシック" charset="0"/>
              </a:rPr>
              <a:t>MODIFIERS</a:t>
            </a:r>
            <a:endParaRPr lang="en-US" sz="1400" dirty="0">
              <a:solidFill>
                <a:prstClr val="black"/>
              </a:solidFill>
              <a:effectLst>
                <a:outerShdw blurRad="38100" dist="38100" dir="2700000" algn="tl">
                  <a:srgbClr val="000000">
                    <a:alpha val="43137"/>
                  </a:srgbClr>
                </a:outerShdw>
              </a:effectLst>
              <a:latin typeface="Arial Black" panose="020B0A04020102020204" pitchFamily="34" charset="0"/>
              <a:ea typeface="ＭＳ Ｐゴシック" charset="0"/>
            </a:endParaRPr>
          </a:p>
        </p:txBody>
      </p:sp>
      <p:sp>
        <p:nvSpPr>
          <p:cNvPr id="10" name="TextBox 9"/>
          <p:cNvSpPr txBox="1"/>
          <p:nvPr/>
        </p:nvSpPr>
        <p:spPr>
          <a:xfrm rot="16200000">
            <a:off x="-226586" y="5176309"/>
            <a:ext cx="1312218" cy="523220"/>
          </a:xfrm>
          <a:prstGeom prst="rect">
            <a:avLst/>
          </a:prstGeom>
          <a:noFill/>
        </p:spPr>
        <p:txBody>
          <a:bodyPr wrap="none" rtlCol="0">
            <a:spAutoFit/>
          </a:bodyPr>
          <a:lstStyle/>
          <a:p>
            <a:pPr algn="ctr" defTabSz="457200" fontAlgn="base">
              <a:spcBef>
                <a:spcPct val="0"/>
              </a:spcBef>
              <a:spcAft>
                <a:spcPct val="0"/>
              </a:spcAft>
            </a:pPr>
            <a:r>
              <a:rPr lang="en-US" sz="1400" dirty="0" smtClean="0">
                <a:solidFill>
                  <a:srgbClr val="FF0000"/>
                </a:solidFill>
                <a:effectLst>
                  <a:outerShdw blurRad="38100" dist="38100" dir="2700000" algn="tl">
                    <a:srgbClr val="000000">
                      <a:alpha val="43137"/>
                    </a:srgbClr>
                  </a:outerShdw>
                </a:effectLst>
                <a:latin typeface="Arial Black" panose="020B0A04020102020204" pitchFamily="34" charset="0"/>
                <a:ea typeface="ＭＳ Ｐゴシック" charset="0"/>
              </a:rPr>
              <a:t>INTERFACE</a:t>
            </a:r>
          </a:p>
          <a:p>
            <a:pPr algn="ctr" defTabSz="457200" fontAlgn="base">
              <a:spcBef>
                <a:spcPct val="0"/>
              </a:spcBef>
              <a:spcAft>
                <a:spcPct val="0"/>
              </a:spcAft>
            </a:pPr>
            <a:r>
              <a:rPr lang="en-US" sz="1400" dirty="0" smtClean="0">
                <a:solidFill>
                  <a:srgbClr val="FF0000"/>
                </a:solidFill>
                <a:effectLst>
                  <a:outerShdw blurRad="38100" dist="38100" dir="2700000" algn="tl">
                    <a:srgbClr val="000000">
                      <a:alpha val="43137"/>
                    </a:srgbClr>
                  </a:outerShdw>
                </a:effectLst>
                <a:latin typeface="Arial Black" panose="020B0A04020102020204" pitchFamily="34" charset="0"/>
                <a:ea typeface="ＭＳ Ｐゴシック" charset="0"/>
              </a:rPr>
              <a:t>TAILORING</a:t>
            </a:r>
            <a:endParaRPr lang="en-US" sz="1400" dirty="0">
              <a:solidFill>
                <a:srgbClr val="FF0000"/>
              </a:solidFill>
              <a:effectLst>
                <a:outerShdw blurRad="38100" dist="38100" dir="2700000" algn="tl">
                  <a:srgbClr val="000000">
                    <a:alpha val="43137"/>
                  </a:srgbClr>
                </a:outerShdw>
              </a:effectLst>
              <a:latin typeface="Arial Black" panose="020B0A04020102020204" pitchFamily="34" charset="0"/>
              <a:ea typeface="ＭＳ Ｐゴシック" charset="0"/>
            </a:endParaRPr>
          </a:p>
        </p:txBody>
      </p:sp>
      <p:sp>
        <p:nvSpPr>
          <p:cNvPr id="9" name="TextBox 19"/>
          <p:cNvSpPr txBox="1">
            <a:spLocks noChangeArrowheads="1"/>
          </p:cNvSpPr>
          <p:nvPr/>
        </p:nvSpPr>
        <p:spPr bwMode="auto">
          <a:xfrm>
            <a:off x="8394095" y="2004055"/>
            <a:ext cx="8862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800" dirty="0" smtClean="0">
                <a:solidFill>
                  <a:prstClr val="black"/>
                </a:solidFill>
                <a:latin typeface="Calibri" charset="0"/>
                <a:cs typeface="Calibri" charset="0"/>
              </a:rPr>
              <a:t>~ 1 nm</a:t>
            </a:r>
            <a:endParaRPr lang="en-US" sz="1800" dirty="0">
              <a:solidFill>
                <a:prstClr val="black"/>
              </a:solidFill>
              <a:latin typeface="Calibri" charset="0"/>
              <a:cs typeface="Calibri" charset="0"/>
            </a:endParaRPr>
          </a:p>
        </p:txBody>
      </p:sp>
    </p:spTree>
    <p:extLst>
      <p:ext uri="{BB962C8B-B14F-4D97-AF65-F5344CB8AC3E}">
        <p14:creationId xmlns:p14="http://schemas.microsoft.com/office/powerpoint/2010/main" val="33624851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SAM Real Surface Profile</a:t>
            </a:r>
            <a:endParaRPr lang="en-US" dirty="0">
              <a:latin typeface="Calibri" charset="0"/>
              <a:ea typeface="ＭＳ Ｐゴシック" charset="0"/>
              <a:cs typeface="ＭＳ Ｐゴシック" charset="0"/>
            </a:endParaRPr>
          </a:p>
        </p:txBody>
      </p:sp>
      <p:pic>
        <p:nvPicPr>
          <p:cNvPr id="6" name="Picture 3" descr="C:\Users\Chen\Documents\RealBusiness\Documents\Meeting Notes and Comments\SMMSeminar2015\SMM2015\WholeBareFS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8895940" cy="5943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Chen\Documents\RealBusiness\Documents\Meeting Notes and Comments\SMMSeminar2015\SMM2015\BareFS2ZoomedInProfile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8895941" cy="5943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Chen\Documents\RealBusiness\Documents\Meeting Notes and Comments\IMECE2015\IMECENewFigures\RealSurfaceSameScale.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4400"/>
            <a:ext cx="8895941" cy="59436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6"/>
          <p:cNvSpPr txBox="1">
            <a:spLocks noChangeArrowheads="1"/>
          </p:cNvSpPr>
          <p:nvPr/>
        </p:nvSpPr>
        <p:spPr bwMode="auto">
          <a:xfrm>
            <a:off x="165735" y="668178"/>
            <a:ext cx="318706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2600" dirty="0" smtClean="0">
                <a:solidFill>
                  <a:prstClr val="black"/>
                </a:solidFill>
              </a:rPr>
              <a:t>DTES - Fused Silica</a:t>
            </a:r>
          </a:p>
        </p:txBody>
      </p:sp>
      <p:pic>
        <p:nvPicPr>
          <p:cNvPr id="6146" name="Picture 2" descr="C:\Users\Chen\Documents\RealBusiness\Documents\Meeting Notes and Comments\20160617\Chen_picture.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1" y="1160621"/>
            <a:ext cx="8333104" cy="56722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p:cNvSpPr txBox="1">
            <a:spLocks noChangeArrowheads="1"/>
          </p:cNvSpPr>
          <p:nvPr/>
        </p:nvSpPr>
        <p:spPr bwMode="auto">
          <a:xfrm>
            <a:off x="186055" y="1259839"/>
            <a:ext cx="318706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2600" dirty="0" smtClean="0">
                <a:solidFill>
                  <a:prstClr val="black"/>
                </a:solidFill>
              </a:rPr>
              <a:t>100nm*100nm</a:t>
            </a:r>
          </a:p>
        </p:txBody>
      </p:sp>
    </p:spTree>
    <p:extLst>
      <p:ext uri="{BB962C8B-B14F-4D97-AF65-F5344CB8AC3E}">
        <p14:creationId xmlns:p14="http://schemas.microsoft.com/office/powerpoint/2010/main" val="761966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Chen\Documents\RealBusiness\Documents\Meeting Notes and Comments\SMMSeminar2015\SMM2015\SamePatchSize50.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72" y="1239452"/>
            <a:ext cx="8194040" cy="579152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Maximum Effective Traction</a:t>
            </a:r>
            <a:endParaRPr lang="en-US" dirty="0">
              <a:latin typeface="Calibri" charset="0"/>
              <a:ea typeface="ＭＳ Ｐゴシック" charset="0"/>
              <a:cs typeface="ＭＳ Ｐゴシック" charset="0"/>
            </a:endParaRPr>
          </a:p>
        </p:txBody>
      </p:sp>
      <p:grpSp>
        <p:nvGrpSpPr>
          <p:cNvPr id="15" name="Group 14"/>
          <p:cNvGrpSpPr/>
          <p:nvPr/>
        </p:nvGrpSpPr>
        <p:grpSpPr>
          <a:xfrm>
            <a:off x="4724400" y="2385060"/>
            <a:ext cx="1825090" cy="707886"/>
            <a:chOff x="4724400" y="2385060"/>
            <a:chExt cx="1825090" cy="707886"/>
          </a:xfrm>
        </p:grpSpPr>
        <p:sp>
          <p:nvSpPr>
            <p:cNvPr id="6" name="TextBox 5"/>
            <p:cNvSpPr txBox="1"/>
            <p:nvPr/>
          </p:nvSpPr>
          <p:spPr>
            <a:xfrm>
              <a:off x="4724400" y="2385060"/>
              <a:ext cx="1825090" cy="707886"/>
            </a:xfrm>
            <a:prstGeom prst="rect">
              <a:avLst/>
            </a:prstGeom>
            <a:noFill/>
          </p:spPr>
          <p:txBody>
            <a:bodyPr wrap="square" rtlCol="0">
              <a:spAutoFit/>
            </a:bodyPr>
            <a:lstStyle/>
            <a:p>
              <a:r>
                <a:rPr lang="en-US" sz="2000" dirty="0" smtClean="0">
                  <a:solidFill>
                    <a:prstClr val="black"/>
                  </a:solidFill>
                </a:rPr>
                <a:t>Different Values of </a:t>
              </a:r>
              <a:endParaRPr lang="en-US" sz="2000" dirty="0">
                <a:solidFill>
                  <a:prstClr val="black"/>
                </a:solidFill>
              </a:endParaRPr>
            </a:p>
          </p:txBody>
        </p:sp>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867400" y="2819400"/>
              <a:ext cx="207731" cy="228600"/>
            </a:xfrm>
            <a:prstGeom prst="rect">
              <a:avLst/>
            </a:prstGeom>
          </p:spPr>
        </p:pic>
      </p:grpSp>
    </p:spTree>
    <p:extLst>
      <p:ext uri="{BB962C8B-B14F-4D97-AF65-F5344CB8AC3E}">
        <p14:creationId xmlns:p14="http://schemas.microsoft.com/office/powerpoint/2010/main" val="400351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Chen\Documents\RealBusiness\Documents\Meeting Notes and Comments\20160617\UpdateFiguresForOldStuff\RealSurfaceCohesiveCurve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40"/>
            <a:ext cx="469211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Chen\Documents\RealBusiness\Documents\Meeting Notes and Comments\20160617\UpdateFiguresForOldStuff\Surface2.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600"/>
            <a:ext cx="469211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Chen\Documents\RealBusiness\Documents\Meeting Notes and Comments\20160617\UpdateFiguresForOldStuff\RealSurfaceCohesiveCurve2.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8640"/>
            <a:ext cx="469211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hen\Documents\RealBusiness\Documents\Meeting Notes and Comments\20160617\UpdateFiguresForOldStuff\Surface3.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657600"/>
            <a:ext cx="4692112" cy="32004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Chen\Documents\RealBusiness\Documents\Meeting Notes and Comments\20160617\UpdateFiguresForOldStuff\RealSurfaceCohesiveCurve3.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48640"/>
            <a:ext cx="4692113" cy="3200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descr="C:\Users\Chen\Documents\RealBusiness\Documents\Meeting Notes and Comments\20160617\UpdateFiguresForOldStuff\Surface1.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548640"/>
            <a:ext cx="469211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193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Surface Bearing Distance</a:t>
            </a:r>
            <a:endParaRPr lang="en-US" dirty="0">
              <a:latin typeface="Calibri" charset="0"/>
              <a:ea typeface="ＭＳ Ｐゴシック" charset="0"/>
              <a:cs typeface="ＭＳ Ｐゴシック" charset="0"/>
            </a:endParaRPr>
          </a:p>
        </p:txBody>
      </p:sp>
      <p:pic>
        <p:nvPicPr>
          <p:cNvPr id="81" name="Picture 80"/>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5791200" y="2667000"/>
            <a:ext cx="3018651" cy="705579"/>
          </a:xfrm>
          <a:prstGeom prst="rect">
            <a:avLst/>
          </a:prstGeom>
        </p:spPr>
      </p:pic>
      <p:pic>
        <p:nvPicPr>
          <p:cNvPr id="8" name="Picture 7"/>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931747" y="3957206"/>
            <a:ext cx="2878104" cy="233794"/>
          </a:xfrm>
          <a:prstGeom prst="rect">
            <a:avLst/>
          </a:prstGeom>
        </p:spPr>
      </p:pic>
      <p:pic>
        <p:nvPicPr>
          <p:cNvPr id="9" name="Picture 8"/>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5489050" y="4572000"/>
            <a:ext cx="2815988" cy="265865"/>
          </a:xfrm>
          <a:prstGeom prst="rect">
            <a:avLst/>
          </a:prstGeom>
        </p:spPr>
      </p:pic>
      <p:pic>
        <p:nvPicPr>
          <p:cNvPr id="34" name="Picture 33"/>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6456029" y="4852340"/>
            <a:ext cx="2492899" cy="201319"/>
          </a:xfrm>
          <a:prstGeom prst="rect">
            <a:avLst/>
          </a:prstGeom>
        </p:spPr>
      </p:pic>
      <p:pic>
        <p:nvPicPr>
          <p:cNvPr id="10" name="Picture 9"/>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6013716" y="5229985"/>
            <a:ext cx="2403342" cy="180215"/>
          </a:xfrm>
          <a:prstGeom prst="rect">
            <a:avLst/>
          </a:prstGeom>
        </p:spPr>
      </p:pic>
      <p:pic>
        <p:nvPicPr>
          <p:cNvPr id="100" name="Picture 99"/>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456029" y="4191000"/>
            <a:ext cx="1191768" cy="179832"/>
          </a:xfrm>
          <a:prstGeom prst="rect">
            <a:avLst/>
          </a:prstGeom>
        </p:spPr>
      </p:pic>
      <p:grpSp>
        <p:nvGrpSpPr>
          <p:cNvPr id="35" name="Group 34"/>
          <p:cNvGrpSpPr/>
          <p:nvPr/>
        </p:nvGrpSpPr>
        <p:grpSpPr>
          <a:xfrm>
            <a:off x="137055" y="1073691"/>
            <a:ext cx="5557245" cy="4717509"/>
            <a:chOff x="137055" y="1073691"/>
            <a:chExt cx="5557245" cy="4717509"/>
          </a:xfrm>
        </p:grpSpPr>
        <p:sp>
          <p:nvSpPr>
            <p:cNvPr id="14" name="Freeform 13"/>
            <p:cNvSpPr/>
            <p:nvPr/>
          </p:nvSpPr>
          <p:spPr>
            <a:xfrm>
              <a:off x="137055" y="1391191"/>
              <a:ext cx="4876800" cy="3002280"/>
            </a:xfrm>
            <a:custGeom>
              <a:avLst/>
              <a:gdLst>
                <a:gd name="connsiteX0" fmla="*/ 0 w 6627092"/>
                <a:gd name="connsiteY0" fmla="*/ 3593966 h 3654926"/>
                <a:gd name="connsiteX1" fmla="*/ 243840 w 6627092"/>
                <a:gd name="connsiteY1" fmla="*/ 2781166 h 3654926"/>
                <a:gd name="connsiteX2" fmla="*/ 894080 w 6627092"/>
                <a:gd name="connsiteY2" fmla="*/ 3400926 h 3654926"/>
                <a:gd name="connsiteX3" fmla="*/ 1107440 w 6627092"/>
                <a:gd name="connsiteY3" fmla="*/ 2080126 h 3654926"/>
                <a:gd name="connsiteX4" fmla="*/ 1544320 w 6627092"/>
                <a:gd name="connsiteY4" fmla="*/ 3279006 h 3654926"/>
                <a:gd name="connsiteX5" fmla="*/ 1920240 w 6627092"/>
                <a:gd name="connsiteY5" fmla="*/ 180206 h 3654926"/>
                <a:gd name="connsiteX6" fmla="*/ 2570480 w 6627092"/>
                <a:gd name="connsiteY6" fmla="*/ 2395086 h 3654926"/>
                <a:gd name="connsiteX7" fmla="*/ 3149600 w 6627092"/>
                <a:gd name="connsiteY7" fmla="*/ 1297806 h 3654926"/>
                <a:gd name="connsiteX8" fmla="*/ 3464560 w 6627092"/>
                <a:gd name="connsiteY8" fmla="*/ 3177406 h 3654926"/>
                <a:gd name="connsiteX9" fmla="*/ 4267200 w 6627092"/>
                <a:gd name="connsiteY9" fmla="*/ 7486 h 3654926"/>
                <a:gd name="connsiteX10" fmla="*/ 4795520 w 6627092"/>
                <a:gd name="connsiteY10" fmla="*/ 2242686 h 3654926"/>
                <a:gd name="connsiteX11" fmla="*/ 5740400 w 6627092"/>
                <a:gd name="connsiteY11" fmla="*/ 393566 h 3654926"/>
                <a:gd name="connsiteX12" fmla="*/ 6593840 w 6627092"/>
                <a:gd name="connsiteY12" fmla="*/ 3654926 h 365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7092" h="3654926">
                  <a:moveTo>
                    <a:pt x="0" y="3593966"/>
                  </a:moveTo>
                  <a:cubicBezTo>
                    <a:pt x="47413" y="3203652"/>
                    <a:pt x="94827" y="2813339"/>
                    <a:pt x="243840" y="2781166"/>
                  </a:cubicBezTo>
                  <a:cubicBezTo>
                    <a:pt x="392853" y="2748993"/>
                    <a:pt x="750147" y="3517766"/>
                    <a:pt x="894080" y="3400926"/>
                  </a:cubicBezTo>
                  <a:cubicBezTo>
                    <a:pt x="1038013" y="3284086"/>
                    <a:pt x="999067" y="2100446"/>
                    <a:pt x="1107440" y="2080126"/>
                  </a:cubicBezTo>
                  <a:cubicBezTo>
                    <a:pt x="1215813" y="2059806"/>
                    <a:pt x="1408853" y="3595659"/>
                    <a:pt x="1544320" y="3279006"/>
                  </a:cubicBezTo>
                  <a:cubicBezTo>
                    <a:pt x="1679787" y="2962353"/>
                    <a:pt x="1749213" y="327526"/>
                    <a:pt x="1920240" y="180206"/>
                  </a:cubicBezTo>
                  <a:cubicBezTo>
                    <a:pt x="2091267" y="32886"/>
                    <a:pt x="2365587" y="2208819"/>
                    <a:pt x="2570480" y="2395086"/>
                  </a:cubicBezTo>
                  <a:cubicBezTo>
                    <a:pt x="2775373" y="2581353"/>
                    <a:pt x="3000587" y="1167419"/>
                    <a:pt x="3149600" y="1297806"/>
                  </a:cubicBezTo>
                  <a:cubicBezTo>
                    <a:pt x="3298613" y="1428193"/>
                    <a:pt x="3278293" y="3392459"/>
                    <a:pt x="3464560" y="3177406"/>
                  </a:cubicBezTo>
                  <a:cubicBezTo>
                    <a:pt x="3650827" y="2962353"/>
                    <a:pt x="4045373" y="163273"/>
                    <a:pt x="4267200" y="7486"/>
                  </a:cubicBezTo>
                  <a:cubicBezTo>
                    <a:pt x="4489027" y="-148301"/>
                    <a:pt x="4549987" y="2178339"/>
                    <a:pt x="4795520" y="2242686"/>
                  </a:cubicBezTo>
                  <a:cubicBezTo>
                    <a:pt x="5041053" y="2307033"/>
                    <a:pt x="5440680" y="158193"/>
                    <a:pt x="5740400" y="393566"/>
                  </a:cubicBezTo>
                  <a:cubicBezTo>
                    <a:pt x="6040120" y="628939"/>
                    <a:pt x="6793653" y="3096126"/>
                    <a:pt x="6593840" y="3654926"/>
                  </a:cubicBezTo>
                </a:path>
              </a:pathLst>
            </a:cu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975255" y="1391191"/>
              <a:ext cx="45720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975255" y="2369091"/>
              <a:ext cx="45720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090055" y="1391191"/>
              <a:ext cx="0" cy="977900"/>
            </a:xfrm>
            <a:prstGeom prst="straightConnector1">
              <a:avLst/>
            </a:prstGeom>
            <a:ln w="190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432455"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768138"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011438"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489855"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023255"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648200" y="4726928"/>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432455" y="4953000"/>
              <a:ext cx="338328"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013258" y="4983480"/>
              <a:ext cx="476597"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023255" y="4983480"/>
              <a:ext cx="624945"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51355" y="5181600"/>
              <a:ext cx="4762500" cy="457200"/>
              <a:chOff x="495300" y="4800600"/>
              <a:chExt cx="4762500" cy="457200"/>
            </a:xfrm>
          </p:grpSpPr>
          <p:cxnSp>
            <p:nvCxnSpPr>
              <p:cNvPr id="58" name="Straight Connector 57"/>
              <p:cNvCxnSpPr/>
              <p:nvPr/>
            </p:nvCxnSpPr>
            <p:spPr>
              <a:xfrm>
                <a:off x="495300" y="48006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57800" y="48006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495300" y="5029200"/>
                <a:ext cx="4762500"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376948" y="1740060"/>
              <a:ext cx="317352" cy="280162"/>
            </a:xfrm>
            <a:prstGeom prst="rect">
              <a:avLst/>
            </a:prstGeom>
          </p:spPr>
        </p:pic>
        <p:pic>
          <p:nvPicPr>
            <p:cNvPr id="3" name="Picture 2"/>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1539121" y="5098508"/>
              <a:ext cx="213479" cy="190487"/>
            </a:xfrm>
            <a:prstGeom prst="rect">
              <a:avLst/>
            </a:prstGeom>
          </p:spPr>
        </p:pic>
        <p:pic>
          <p:nvPicPr>
            <p:cNvPr id="4" name="Picture 3"/>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3110515" y="5098508"/>
              <a:ext cx="185911" cy="179658"/>
            </a:xfrm>
            <a:prstGeom prst="rect">
              <a:avLst/>
            </a:prstGeom>
          </p:spPr>
        </p:pic>
        <p:pic>
          <p:nvPicPr>
            <p:cNvPr id="6" name="Picture 5"/>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4289341" y="5098509"/>
              <a:ext cx="206459" cy="171238"/>
            </a:xfrm>
            <a:prstGeom prst="rect">
              <a:avLst/>
            </a:prstGeom>
          </p:spPr>
        </p:pic>
        <p:pic>
          <p:nvPicPr>
            <p:cNvPr id="7" name="Picture 6"/>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2492427" y="5587237"/>
              <a:ext cx="208571" cy="203963"/>
            </a:xfrm>
            <a:prstGeom prst="rect">
              <a:avLst/>
            </a:prstGeom>
          </p:spPr>
        </p:pic>
        <p:sp>
          <p:nvSpPr>
            <p:cNvPr id="82" name="Oval 81"/>
            <p:cNvSpPr/>
            <p:nvPr/>
          </p:nvSpPr>
          <p:spPr>
            <a:xfrm>
              <a:off x="3243086" y="1337851"/>
              <a:ext cx="106680" cy="10668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3" name="Picture 82"/>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2700998" y="1073691"/>
              <a:ext cx="624520" cy="211182"/>
            </a:xfrm>
            <a:prstGeom prst="rect">
              <a:avLst/>
            </a:prstGeom>
          </p:spPr>
        </p:pic>
        <p:cxnSp>
          <p:nvCxnSpPr>
            <p:cNvPr id="12" name="Straight Connector 11"/>
            <p:cNvCxnSpPr/>
            <p:nvPr/>
          </p:nvCxnSpPr>
          <p:spPr>
            <a:xfrm>
              <a:off x="1432455"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770783"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11438"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489855"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023255"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648200"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53527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err="1" smtClean="0">
                <a:latin typeface="Calibri" charset="0"/>
                <a:ea typeface="ＭＳ Ｐゴシック" charset="0"/>
                <a:cs typeface="ＭＳ Ｐゴシック" charset="0"/>
              </a:rPr>
              <a:t>Sr</a:t>
            </a:r>
            <a:r>
              <a:rPr lang="en-US" dirty="0" smtClean="0">
                <a:latin typeface="Calibri" charset="0"/>
                <a:ea typeface="ＭＳ Ｐゴシック" charset="0"/>
                <a:cs typeface="ＭＳ Ｐゴシック" charset="0"/>
              </a:rPr>
              <a:t> Distribution</a:t>
            </a:r>
            <a:endParaRPr lang="en-US" dirty="0">
              <a:latin typeface="Calibri" charset="0"/>
              <a:ea typeface="ＭＳ Ｐゴシック" charset="0"/>
              <a:cs typeface="ＭＳ Ｐゴシック" charset="0"/>
            </a:endParaRPr>
          </a:p>
        </p:txBody>
      </p:sp>
      <p:pic>
        <p:nvPicPr>
          <p:cNvPr id="4098" name="Picture 2" descr="C:\Users\Chen\Documents\RealBusiness\Documents\Meeting Notes and Comments\20160617\UpdateFiguresForNewStuff\SurfaceBearingDistance4Distance7Histogram.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723900"/>
            <a:ext cx="6667501" cy="547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53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90600" y="838200"/>
            <a:ext cx="7301331" cy="622838"/>
            <a:chOff x="990600" y="927789"/>
            <a:chExt cx="7301331" cy="622838"/>
          </a:xfrm>
        </p:grpSpPr>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90600" y="959165"/>
              <a:ext cx="2647940" cy="578971"/>
            </a:xfrm>
            <a:prstGeom prst="rect">
              <a:avLst/>
            </a:prstGeom>
          </p:spPr>
        </p:pic>
        <p:pic>
          <p:nvPicPr>
            <p:cNvPr id="49" name="Picture 4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38600" y="927789"/>
              <a:ext cx="4253331" cy="622838"/>
            </a:xfrm>
            <a:prstGeom prst="rect">
              <a:avLst/>
            </a:prstGeom>
          </p:spPr>
        </p:pic>
      </p:grpSp>
      <p:sp>
        <p:nvSpPr>
          <p:cNvPr id="56" name="Title 1"/>
          <p:cNvSpPr txBox="1">
            <a:spLocks/>
          </p:cNvSpPr>
          <p:nvPr/>
        </p:nvSpPr>
        <p:spPr>
          <a:xfrm>
            <a:off x="-63948" y="32591"/>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Effect of </a:t>
            </a:r>
            <a:r>
              <a:rPr lang="en-US" dirty="0" err="1" smtClean="0">
                <a:latin typeface="Calibri" charset="0"/>
                <a:ea typeface="ＭＳ Ｐゴシック" charset="0"/>
                <a:cs typeface="ＭＳ Ｐゴシック" charset="0"/>
              </a:rPr>
              <a:t>Sr</a:t>
            </a:r>
            <a:r>
              <a:rPr lang="en-US" dirty="0" smtClean="0">
                <a:latin typeface="Calibri" charset="0"/>
                <a:ea typeface="ＭＳ Ｐゴシック" charset="0"/>
                <a:cs typeface="ＭＳ Ｐゴシック" charset="0"/>
              </a:rPr>
              <a:t> on Spallation Strength</a:t>
            </a:r>
            <a:endParaRPr lang="en-US" dirty="0">
              <a:latin typeface="Calibri" charset="0"/>
              <a:ea typeface="ＭＳ Ｐゴシック" charset="0"/>
              <a:cs typeface="ＭＳ Ｐゴシック" charset="0"/>
            </a:endParaRPr>
          </a:p>
        </p:txBody>
      </p:sp>
      <p:pic>
        <p:nvPicPr>
          <p:cNvPr id="1026" name="Picture 2" descr="C:\Users\Chen\Documents\RealBusiness\Documents\Meeting Notes and Comments\20160617\DeformableBeta6DeltaC4.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1828800"/>
            <a:ext cx="7245188"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Documents\RealBusiness\Documents\Meeting Notes and Comments\20160617\DeformableBeta5DeltaC4.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1828800"/>
            <a:ext cx="7245188"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Chen\Documents\RealBusiness\Documents\Meeting Notes and Comments\20160617\DeformableBeta4DeltaC4.bm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1828800"/>
            <a:ext cx="7245188"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Chen\Documents\RealBusiness\Documents\Meeting Notes and Comments\20160617\DeformableBeta3DeltaC4.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1828800"/>
            <a:ext cx="7245189"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hen\Documents\RealBusiness\Documents\Meeting Notes and Comments\20160617\DeformableBeta2DeltaC4.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0" y="1828800"/>
            <a:ext cx="7245188"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hen\Documents\RealBusiness\Documents\Meeting Notes and Comments\20160617\DeformableBeta1DeltaC4.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1828800"/>
            <a:ext cx="724518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0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2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63948" y="32591"/>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endParaRPr lang="en-US" dirty="0">
              <a:latin typeface="Calibri" charset="0"/>
              <a:ea typeface="ＭＳ Ｐゴシック" charset="0"/>
              <a:cs typeface="ＭＳ Ｐゴシック" charset="0"/>
            </a:endParaRPr>
          </a:p>
        </p:txBody>
      </p:sp>
      <p:pic>
        <p:nvPicPr>
          <p:cNvPr id="2053" name="Picture 5" descr="C:\Users\Chen\Documents\RealBusiness\Documents\Meeting Notes and Comments\20160617\RegressDistance4Beta1AndBeta6.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1810871"/>
            <a:ext cx="7245188" cy="4572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246942" y="3048000"/>
            <a:ext cx="153162" cy="1973292"/>
            <a:chOff x="2246942" y="3048000"/>
            <a:chExt cx="153162" cy="1973292"/>
          </a:xfrm>
        </p:grpSpPr>
        <p:sp>
          <p:nvSpPr>
            <p:cNvPr id="4" name="Oval 3"/>
            <p:cNvSpPr/>
            <p:nvPr/>
          </p:nvSpPr>
          <p:spPr>
            <a:xfrm>
              <a:off x="2247704" y="3048000"/>
              <a:ext cx="152400" cy="152400"/>
            </a:xfrm>
            <a:prstGeom prst="ellipse">
              <a:avLst/>
            </a:prstGeom>
            <a:noFill/>
            <a:ln w="635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246942" y="4868892"/>
              <a:ext cx="135255" cy="152400"/>
            </a:xfrm>
            <a:prstGeom prst="ellipse">
              <a:avLst/>
            </a:prstGeom>
            <a:noFill/>
            <a:ln w="635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12887" y="1447800"/>
            <a:ext cx="9243446" cy="4267200"/>
            <a:chOff x="0" y="2133600"/>
            <a:chExt cx="9243446" cy="4267200"/>
          </a:xfrm>
        </p:grpSpPr>
        <p:grpSp>
          <p:nvGrpSpPr>
            <p:cNvPr id="36" name="Group 35"/>
            <p:cNvGrpSpPr/>
            <p:nvPr/>
          </p:nvGrpSpPr>
          <p:grpSpPr>
            <a:xfrm>
              <a:off x="1266046" y="2133600"/>
              <a:ext cx="6880860" cy="682752"/>
              <a:chOff x="1272540" y="2060448"/>
              <a:chExt cx="6880860" cy="682752"/>
            </a:xfrm>
          </p:grpSpPr>
          <p:pic>
            <p:nvPicPr>
              <p:cNvPr id="39" name="Picture 3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72540" y="2081784"/>
                <a:ext cx="2080260" cy="252984"/>
              </a:xfrm>
              <a:prstGeom prst="rect">
                <a:avLst/>
              </a:prstGeom>
            </p:spPr>
          </p:pic>
          <p:pic>
            <p:nvPicPr>
              <p:cNvPr id="40" name="Picture 3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447800" y="2467356"/>
                <a:ext cx="1722119" cy="275844"/>
              </a:xfrm>
              <a:prstGeom prst="rect">
                <a:avLst/>
              </a:prstGeom>
            </p:spPr>
          </p:pic>
          <p:pic>
            <p:nvPicPr>
              <p:cNvPr id="41" name="Picture 4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024880" y="2060448"/>
                <a:ext cx="2128520" cy="252984"/>
              </a:xfrm>
              <a:prstGeom prst="rect">
                <a:avLst/>
              </a:prstGeom>
            </p:spPr>
          </p:pic>
          <p:pic>
            <p:nvPicPr>
              <p:cNvPr id="42" name="Picture 4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172200" y="2446020"/>
                <a:ext cx="1770380" cy="275844"/>
              </a:xfrm>
              <a:prstGeom prst="rect">
                <a:avLst/>
              </a:prstGeom>
            </p:spPr>
          </p:pic>
        </p:grpSp>
        <p:pic>
          <p:nvPicPr>
            <p:cNvPr id="37" name="Picture 2" descr="C:\Users\Chen\Documents\RealBusiness\Documents\Meeting Notes and Comments\20160617\UpdateFiguresForNewStuff\Patch7and15SrDist4Is023Eta494Beta568e5Cohe062.bm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3200400"/>
              <a:ext cx="4692112" cy="3200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descr="C:\Users\Chen\Documents\RealBusiness\Documents\Meeting Notes and Comments\20160617\UpdateFiguresForNewStuff\Patch17and22SrDist4Is023Eta5Beta568e5Cohe021.bm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3200400"/>
              <a:ext cx="4671446" cy="32004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itle 1"/>
          <p:cNvSpPr txBox="1">
            <a:spLocks/>
          </p:cNvSpPr>
          <p:nvPr/>
        </p:nvSpPr>
        <p:spPr>
          <a:xfrm>
            <a:off x="88452" y="184991"/>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Correlation (and lack thereof</a:t>
            </a:r>
            <a:r>
              <a:rPr lang="is-IS" dirty="0" smtClean="0">
                <a:latin typeface="Calibri" charset="0"/>
                <a:ea typeface="ＭＳ Ｐゴシック" charset="0"/>
                <a:cs typeface="ＭＳ Ｐゴシック" charset="0"/>
              </a:rPr>
              <a:t>…)</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47168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5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675596" y="567465"/>
            <a:ext cx="184731" cy="369332"/>
          </a:xfrm>
          <a:prstGeom prst="rect">
            <a:avLst/>
          </a:prstGeom>
          <a:noFill/>
        </p:spPr>
        <p:txBody>
          <a:bodyPr wrap="none" rtlCol="0">
            <a:spAutoFit/>
          </a:bodyPr>
          <a:lstStyle/>
          <a:p>
            <a:pPr fontAlgn="base">
              <a:spcBef>
                <a:spcPct val="0"/>
              </a:spcBef>
              <a:spcAft>
                <a:spcPct val="0"/>
              </a:spcAft>
            </a:pPr>
            <a:endParaRPr lang="en-US" b="1" dirty="0">
              <a:solidFill>
                <a:prstClr val="black"/>
              </a:solidFill>
              <a:ea typeface="MS PGothic" pitchFamily="34" charset="-128"/>
            </a:endParaRPr>
          </a:p>
        </p:txBody>
      </p:sp>
      <p:sp>
        <p:nvSpPr>
          <p:cNvPr id="29" name="TextBox 28"/>
          <p:cNvSpPr txBox="1"/>
          <p:nvPr/>
        </p:nvSpPr>
        <p:spPr>
          <a:xfrm>
            <a:off x="1143000" y="2"/>
            <a:ext cx="6858000" cy="584775"/>
          </a:xfrm>
          <a:prstGeom prst="rect">
            <a:avLst/>
          </a:prstGeom>
          <a:noFill/>
        </p:spPr>
        <p:txBody>
          <a:bodyPr wrap="square" rtlCol="0">
            <a:spAutoFit/>
          </a:bodyPr>
          <a:lstStyle/>
          <a:p>
            <a:pPr algn="ctr" fontAlgn="base">
              <a:spcBef>
                <a:spcPct val="0"/>
              </a:spcBef>
              <a:spcAft>
                <a:spcPct val="0"/>
              </a:spcAft>
            </a:pPr>
            <a:r>
              <a:rPr lang="en-US" sz="3200" b="1" dirty="0" smtClean="0">
                <a:solidFill>
                  <a:srgbClr val="000099"/>
                </a:solidFill>
                <a:ea typeface="MS PGothic" pitchFamily="34" charset="-128"/>
                <a:cs typeface="Times New Roman"/>
              </a:rPr>
              <a:t>Correlation vs. </a:t>
            </a:r>
            <a:r>
              <a:rPr lang="en-US" sz="3200" b="1" i="1" dirty="0" err="1" smtClean="0">
                <a:solidFill>
                  <a:srgbClr val="000099"/>
                </a:solidFill>
                <a:ea typeface="MS PGothic" pitchFamily="34" charset="-128"/>
                <a:cs typeface="Times New Roman"/>
              </a:rPr>
              <a:t>Sr</a:t>
            </a:r>
            <a:r>
              <a:rPr lang="en-US" sz="3200" b="1" dirty="0" smtClean="0">
                <a:solidFill>
                  <a:srgbClr val="000099"/>
                </a:solidFill>
                <a:ea typeface="MS PGothic" pitchFamily="34" charset="-128"/>
                <a:cs typeface="Times New Roman"/>
              </a:rPr>
              <a:t>(</a:t>
            </a:r>
            <a:r>
              <a:rPr lang="en-US" sz="3200" b="1" i="1" dirty="0" smtClean="0">
                <a:solidFill>
                  <a:srgbClr val="000099"/>
                </a:solidFill>
                <a:ea typeface="MS PGothic" pitchFamily="34" charset="-128"/>
                <a:cs typeface="Times New Roman"/>
              </a:rPr>
              <a:t>D</a:t>
            </a:r>
            <a:r>
              <a:rPr lang="en-US" sz="3200" b="1" dirty="0" smtClean="0">
                <a:solidFill>
                  <a:srgbClr val="000099"/>
                </a:solidFill>
                <a:ea typeface="MS PGothic" pitchFamily="34" charset="-128"/>
                <a:cs typeface="Times New Roman"/>
              </a:rPr>
              <a:t>)</a:t>
            </a:r>
            <a:endParaRPr lang="en-US" sz="3200" b="1" dirty="0">
              <a:solidFill>
                <a:srgbClr val="000099"/>
              </a:solidFill>
              <a:ea typeface="MS PGothic" pitchFamily="34" charset="-128"/>
              <a:cs typeface="Times New Roman"/>
            </a:endParaRPr>
          </a:p>
        </p:txBody>
      </p:sp>
      <p:pic>
        <p:nvPicPr>
          <p:cNvPr id="34" name="Picture 2" descr="C:\Users\Chen\Documents\RealBusiness\Documents\Meeting Notes and Comments\20160617\FullRSquare.bmp"/>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532829"/>
            <a:ext cx="736092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87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3"/>
          <p:cNvPicPr/>
          <p:nvPr/>
        </p:nvPicPr>
        <p:blipFill>
          <a:blip r:embed="rId2"/>
          <a:stretch>
            <a:fillRect/>
          </a:stretch>
        </p:blipFill>
        <p:spPr>
          <a:xfrm>
            <a:off x="228600" y="838200"/>
            <a:ext cx="8686800" cy="4800600"/>
          </a:xfrm>
          <a:prstGeom prst="rect">
            <a:avLst/>
          </a:prstGeom>
          <a:ln>
            <a:noFill/>
          </a:ln>
        </p:spPr>
      </p:pic>
      <p:sp>
        <p:nvSpPr>
          <p:cNvPr id="4" name="TextBox 3"/>
          <p:cNvSpPr txBox="1"/>
          <p:nvPr/>
        </p:nvSpPr>
        <p:spPr>
          <a:xfrm>
            <a:off x="457200" y="2"/>
            <a:ext cx="8229600" cy="584775"/>
          </a:xfrm>
          <a:prstGeom prst="rect">
            <a:avLst/>
          </a:prstGeom>
          <a:noFill/>
        </p:spPr>
        <p:txBody>
          <a:bodyPr wrap="square" rtlCol="0">
            <a:spAutoFit/>
          </a:bodyPr>
          <a:lstStyle/>
          <a:p>
            <a:pPr algn="ctr" fontAlgn="base">
              <a:spcBef>
                <a:spcPct val="0"/>
              </a:spcBef>
              <a:spcAft>
                <a:spcPct val="0"/>
              </a:spcAft>
            </a:pPr>
            <a:r>
              <a:rPr lang="en-US" sz="3200" b="1" dirty="0" smtClean="0">
                <a:solidFill>
                  <a:srgbClr val="000099"/>
                </a:solidFill>
                <a:ea typeface="MS PGothic" pitchFamily="34" charset="-128"/>
                <a:cs typeface="Times New Roman"/>
              </a:rPr>
              <a:t>Effect </a:t>
            </a:r>
            <a:r>
              <a:rPr lang="en-US" sz="3200" b="1" smtClean="0">
                <a:solidFill>
                  <a:srgbClr val="000099"/>
                </a:solidFill>
                <a:ea typeface="MS PGothic" pitchFamily="34" charset="-128"/>
                <a:cs typeface="Times New Roman"/>
              </a:rPr>
              <a:t>of SAM on Dynamic </a:t>
            </a:r>
            <a:r>
              <a:rPr lang="en-US" sz="3200" b="1" dirty="0" smtClean="0">
                <a:solidFill>
                  <a:srgbClr val="000099"/>
                </a:solidFill>
                <a:ea typeface="MS PGothic" pitchFamily="34" charset="-128"/>
                <a:cs typeface="Times New Roman"/>
              </a:rPr>
              <a:t>Delamination</a:t>
            </a:r>
            <a:endParaRPr lang="en-US" sz="3200" b="1" dirty="0">
              <a:solidFill>
                <a:srgbClr val="000099"/>
              </a:solidFill>
              <a:ea typeface="MS PGothic" pitchFamily="34" charset="-128"/>
              <a:cs typeface="Times New Roman"/>
            </a:endParaRPr>
          </a:p>
        </p:txBody>
      </p:sp>
    </p:spTree>
    <p:extLst>
      <p:ext uri="{BB962C8B-B14F-4D97-AF65-F5344CB8AC3E}">
        <p14:creationId xmlns:p14="http://schemas.microsoft.com/office/powerpoint/2010/main" val="8727151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p:cNvGraphicFramePr>
            <a:graphicFrameLocks noGrp="1" noChangeAspect="1"/>
          </p:cNvGraphicFramePr>
          <p:nvPr>
            <p:ph sz="quarter" idx="4294967295"/>
          </p:nvPr>
        </p:nvGraphicFramePr>
        <p:xfrm>
          <a:off x="2581275" y="581025"/>
          <a:ext cx="396875" cy="495300"/>
        </p:xfrm>
        <a:graphic>
          <a:graphicData uri="http://schemas.openxmlformats.org/presentationml/2006/ole">
            <mc:AlternateContent xmlns:mc="http://schemas.openxmlformats.org/markup-compatibility/2006">
              <mc:Choice xmlns:v="urn:schemas-microsoft-com:vml" Requires="v">
                <p:oleObj spid="_x0000_s1052" name="Equation" r:id="rId4" imgW="4889500" imgH="6108700" progId="Equation.DSMT4">
                  <p:embed/>
                </p:oleObj>
              </mc:Choice>
              <mc:Fallback>
                <p:oleObj name="Equation" r:id="rId4" imgW="4889500" imgH="61087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275" y="581025"/>
                        <a:ext cx="39687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5844" name="Group 67"/>
          <p:cNvGrpSpPr>
            <a:grpSpLocks/>
          </p:cNvGrpSpPr>
          <p:nvPr/>
        </p:nvGrpSpPr>
        <p:grpSpPr bwMode="auto">
          <a:xfrm>
            <a:off x="2152650" y="2590800"/>
            <a:ext cx="4533900" cy="346075"/>
            <a:chOff x="144" y="1824"/>
            <a:chExt cx="2856" cy="218"/>
          </a:xfrm>
        </p:grpSpPr>
        <p:sp>
          <p:nvSpPr>
            <p:cNvPr id="35884" name="Line 80"/>
            <p:cNvSpPr>
              <a:spLocks noChangeShapeType="1"/>
            </p:cNvSpPr>
            <p:nvPr/>
          </p:nvSpPr>
          <p:spPr bwMode="auto">
            <a:xfrm>
              <a:off x="144" y="1842"/>
              <a:ext cx="532" cy="0"/>
            </a:xfrm>
            <a:prstGeom prst="line">
              <a:avLst/>
            </a:prstGeom>
            <a:noFill/>
            <a:ln w="28575">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5885" name="Text Box 81"/>
            <p:cNvSpPr txBox="1">
              <a:spLocks noChangeArrowheads="1"/>
            </p:cNvSpPr>
            <p:nvPr/>
          </p:nvSpPr>
          <p:spPr bwMode="auto">
            <a:xfrm>
              <a:off x="287" y="1830"/>
              <a:ext cx="2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spcBef>
                  <a:spcPct val="50000"/>
                </a:spcBef>
              </a:pPr>
              <a:r>
                <a:rPr lang="en-US" altLang="en-US" sz="1600"/>
                <a:t>a</a:t>
              </a:r>
              <a:r>
                <a:rPr lang="en-US" altLang="en-US" sz="1600" baseline="-25000"/>
                <a:t>0</a:t>
              </a:r>
              <a:endParaRPr lang="en-US" altLang="en-US" sz="1600"/>
            </a:p>
          </p:txBody>
        </p:sp>
        <p:sp>
          <p:nvSpPr>
            <p:cNvPr id="35886" name="Line 82"/>
            <p:cNvSpPr>
              <a:spLocks noChangeShapeType="1"/>
            </p:cNvSpPr>
            <p:nvPr/>
          </p:nvSpPr>
          <p:spPr bwMode="auto">
            <a:xfrm flipV="1">
              <a:off x="688" y="1836"/>
              <a:ext cx="2312" cy="6"/>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5887" name="Text Box 83"/>
            <p:cNvSpPr txBox="1">
              <a:spLocks noChangeArrowheads="1"/>
            </p:cNvSpPr>
            <p:nvPr/>
          </p:nvSpPr>
          <p:spPr bwMode="auto">
            <a:xfrm>
              <a:off x="1632" y="1824"/>
              <a:ext cx="23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spcBef>
                  <a:spcPct val="50000"/>
                </a:spcBef>
              </a:pPr>
              <a:r>
                <a:rPr lang="en-US" altLang="en-US" sz="1600"/>
                <a:t>L</a:t>
              </a:r>
            </a:p>
          </p:txBody>
        </p:sp>
      </p:grpSp>
      <p:sp>
        <p:nvSpPr>
          <p:cNvPr id="35845" name="Rectangle 49"/>
          <p:cNvSpPr>
            <a:spLocks noGrp="1" noChangeArrowheads="1"/>
          </p:cNvSpPr>
          <p:nvPr>
            <p:ph type="title" idx="4294967295"/>
          </p:nvPr>
        </p:nvSpPr>
        <p:spPr>
          <a:xfrm>
            <a:off x="63500" y="31750"/>
            <a:ext cx="8991600" cy="533400"/>
          </a:xfrm>
        </p:spPr>
        <p:txBody>
          <a:bodyPr/>
          <a:lstStyle/>
          <a:p>
            <a:pPr eaLnBrk="1" hangingPunct="1">
              <a:spcBef>
                <a:spcPct val="50000"/>
              </a:spcBef>
            </a:pPr>
            <a:r>
              <a:rPr lang="en-US" altLang="en-US" dirty="0" smtClean="0"/>
              <a:t>Dynamic Delamination Test</a:t>
            </a:r>
            <a:endParaRPr lang="en-US" altLang="en-US" sz="2100" dirty="0"/>
          </a:p>
        </p:txBody>
      </p:sp>
      <p:sp>
        <p:nvSpPr>
          <p:cNvPr id="35846" name="Freeform 7"/>
          <p:cNvSpPr>
            <a:spLocks/>
          </p:cNvSpPr>
          <p:nvPr/>
        </p:nvSpPr>
        <p:spPr bwMode="auto">
          <a:xfrm flipH="1">
            <a:off x="4440238" y="2033588"/>
            <a:ext cx="28575" cy="84137"/>
          </a:xfrm>
          <a:custGeom>
            <a:avLst/>
            <a:gdLst>
              <a:gd name="T0" fmla="*/ 0 w 184"/>
              <a:gd name="T1" fmla="*/ 0 h 624"/>
              <a:gd name="T2" fmla="*/ 0 w 184"/>
              <a:gd name="T3" fmla="*/ 0 h 624"/>
              <a:gd name="T4" fmla="*/ 0 w 184"/>
              <a:gd name="T5" fmla="*/ 0 h 624"/>
              <a:gd name="T6" fmla="*/ 0 w 184"/>
              <a:gd name="T7" fmla="*/ 0 h 624"/>
              <a:gd name="T8" fmla="*/ 0 w 184"/>
              <a:gd name="T9" fmla="*/ 0 h 624"/>
              <a:gd name="T10" fmla="*/ 0 w 184"/>
              <a:gd name="T11" fmla="*/ 0 h 624"/>
              <a:gd name="T12" fmla="*/ 0 w 184"/>
              <a:gd name="T13" fmla="*/ 0 h 624"/>
              <a:gd name="T14" fmla="*/ 0 w 184"/>
              <a:gd name="T15" fmla="*/ 0 h 624"/>
              <a:gd name="T16" fmla="*/ 0 w 184"/>
              <a:gd name="T17" fmla="*/ 0 h 624"/>
              <a:gd name="T18" fmla="*/ 0 w 184"/>
              <a:gd name="T19" fmla="*/ 0 h 624"/>
              <a:gd name="T20" fmla="*/ 0 w 184"/>
              <a:gd name="T21" fmla="*/ 0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47" name="Freeform 8"/>
          <p:cNvSpPr>
            <a:spLocks/>
          </p:cNvSpPr>
          <p:nvPr/>
        </p:nvSpPr>
        <p:spPr bwMode="auto">
          <a:xfrm flipH="1">
            <a:off x="4286250" y="2028825"/>
            <a:ext cx="28575" cy="96838"/>
          </a:xfrm>
          <a:custGeom>
            <a:avLst/>
            <a:gdLst>
              <a:gd name="T0" fmla="*/ 0 w 184"/>
              <a:gd name="T1" fmla="*/ 0 h 624"/>
              <a:gd name="T2" fmla="*/ 0 w 184"/>
              <a:gd name="T3" fmla="*/ 0 h 624"/>
              <a:gd name="T4" fmla="*/ 0 w 184"/>
              <a:gd name="T5" fmla="*/ 0 h 624"/>
              <a:gd name="T6" fmla="*/ 0 w 184"/>
              <a:gd name="T7" fmla="*/ 0 h 624"/>
              <a:gd name="T8" fmla="*/ 0 w 184"/>
              <a:gd name="T9" fmla="*/ 0 h 624"/>
              <a:gd name="T10" fmla="*/ 0 w 184"/>
              <a:gd name="T11" fmla="*/ 0 h 624"/>
              <a:gd name="T12" fmla="*/ 0 w 184"/>
              <a:gd name="T13" fmla="*/ 0 h 624"/>
              <a:gd name="T14" fmla="*/ 0 w 184"/>
              <a:gd name="T15" fmla="*/ 0 h 624"/>
              <a:gd name="T16" fmla="*/ 0 w 184"/>
              <a:gd name="T17" fmla="*/ 0 h 624"/>
              <a:gd name="T18" fmla="*/ 0 w 184"/>
              <a:gd name="T19" fmla="*/ 0 h 624"/>
              <a:gd name="T20" fmla="*/ 0 w 184"/>
              <a:gd name="T21" fmla="*/ 0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48" name="Freeform 9"/>
          <p:cNvSpPr>
            <a:spLocks/>
          </p:cNvSpPr>
          <p:nvPr/>
        </p:nvSpPr>
        <p:spPr bwMode="auto">
          <a:xfrm flipH="1">
            <a:off x="4097338" y="2014538"/>
            <a:ext cx="28575" cy="96837"/>
          </a:xfrm>
          <a:custGeom>
            <a:avLst/>
            <a:gdLst>
              <a:gd name="T0" fmla="*/ 0 w 184"/>
              <a:gd name="T1" fmla="*/ 0 h 624"/>
              <a:gd name="T2" fmla="*/ 0 w 184"/>
              <a:gd name="T3" fmla="*/ 0 h 624"/>
              <a:gd name="T4" fmla="*/ 0 w 184"/>
              <a:gd name="T5" fmla="*/ 0 h 624"/>
              <a:gd name="T6" fmla="*/ 0 w 184"/>
              <a:gd name="T7" fmla="*/ 0 h 624"/>
              <a:gd name="T8" fmla="*/ 0 w 184"/>
              <a:gd name="T9" fmla="*/ 0 h 624"/>
              <a:gd name="T10" fmla="*/ 0 w 184"/>
              <a:gd name="T11" fmla="*/ 0 h 624"/>
              <a:gd name="T12" fmla="*/ 0 w 184"/>
              <a:gd name="T13" fmla="*/ 0 h 624"/>
              <a:gd name="T14" fmla="*/ 0 w 184"/>
              <a:gd name="T15" fmla="*/ 0 h 624"/>
              <a:gd name="T16" fmla="*/ 0 w 184"/>
              <a:gd name="T17" fmla="*/ 0 h 624"/>
              <a:gd name="T18" fmla="*/ 0 w 184"/>
              <a:gd name="T19" fmla="*/ 0 h 624"/>
              <a:gd name="T20" fmla="*/ 0 w 184"/>
              <a:gd name="T21" fmla="*/ 0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49" name="Freeform 10"/>
          <p:cNvSpPr>
            <a:spLocks/>
          </p:cNvSpPr>
          <p:nvPr/>
        </p:nvSpPr>
        <p:spPr bwMode="auto">
          <a:xfrm flipH="1">
            <a:off x="2951163" y="1743075"/>
            <a:ext cx="44450" cy="350838"/>
          </a:xfrm>
          <a:custGeom>
            <a:avLst/>
            <a:gdLst>
              <a:gd name="T0" fmla="*/ 0 w 184"/>
              <a:gd name="T1" fmla="*/ 0 h 624"/>
              <a:gd name="T2" fmla="*/ 0 w 184"/>
              <a:gd name="T3" fmla="*/ 562 h 624"/>
              <a:gd name="T4" fmla="*/ 0 w 184"/>
              <a:gd name="T5" fmla="*/ 562 h 624"/>
              <a:gd name="T6" fmla="*/ 0 w 184"/>
              <a:gd name="T7" fmla="*/ 562 h 624"/>
              <a:gd name="T8" fmla="*/ 0 w 184"/>
              <a:gd name="T9" fmla="*/ 562 h 624"/>
              <a:gd name="T10" fmla="*/ 0 w 184"/>
              <a:gd name="T11" fmla="*/ 1124 h 624"/>
              <a:gd name="T12" fmla="*/ 0 w 184"/>
              <a:gd name="T13" fmla="*/ 1124 h 624"/>
              <a:gd name="T14" fmla="*/ 0 w 184"/>
              <a:gd name="T15" fmla="*/ 1124 h 624"/>
              <a:gd name="T16" fmla="*/ 0 w 184"/>
              <a:gd name="T17" fmla="*/ 1124 h 624"/>
              <a:gd name="T18" fmla="*/ 0 w 184"/>
              <a:gd name="T19" fmla="*/ 1124 h 624"/>
              <a:gd name="T20" fmla="*/ 0 w 184"/>
              <a:gd name="T21" fmla="*/ 1687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50" name="Freeform 11"/>
          <p:cNvSpPr>
            <a:spLocks/>
          </p:cNvSpPr>
          <p:nvPr/>
        </p:nvSpPr>
        <p:spPr bwMode="auto">
          <a:xfrm flipH="1">
            <a:off x="3271838" y="1865313"/>
            <a:ext cx="44450" cy="242887"/>
          </a:xfrm>
          <a:custGeom>
            <a:avLst/>
            <a:gdLst>
              <a:gd name="T0" fmla="*/ 0 w 184"/>
              <a:gd name="T1" fmla="*/ 0 h 624"/>
              <a:gd name="T2" fmla="*/ 0 w 184"/>
              <a:gd name="T3" fmla="*/ 0 h 624"/>
              <a:gd name="T4" fmla="*/ 0 w 184"/>
              <a:gd name="T5" fmla="*/ 0 h 624"/>
              <a:gd name="T6" fmla="*/ 0 w 184"/>
              <a:gd name="T7" fmla="*/ 0 h 624"/>
              <a:gd name="T8" fmla="*/ 0 w 184"/>
              <a:gd name="T9" fmla="*/ 0 h 624"/>
              <a:gd name="T10" fmla="*/ 0 w 184"/>
              <a:gd name="T11" fmla="*/ 0 h 624"/>
              <a:gd name="T12" fmla="*/ 0 w 184"/>
              <a:gd name="T13" fmla="*/ 0 h 624"/>
              <a:gd name="T14" fmla="*/ 0 w 184"/>
              <a:gd name="T15" fmla="*/ 0 h 624"/>
              <a:gd name="T16" fmla="*/ 0 w 184"/>
              <a:gd name="T17" fmla="*/ 0 h 624"/>
              <a:gd name="T18" fmla="*/ 0 w 184"/>
              <a:gd name="T19" fmla="*/ 0 h 624"/>
              <a:gd name="T20" fmla="*/ 0 w 184"/>
              <a:gd name="T21" fmla="*/ 0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51" name="Freeform 12"/>
          <p:cNvSpPr>
            <a:spLocks/>
          </p:cNvSpPr>
          <p:nvPr/>
        </p:nvSpPr>
        <p:spPr bwMode="auto">
          <a:xfrm flipH="1">
            <a:off x="3113088" y="1803400"/>
            <a:ext cx="44450" cy="295275"/>
          </a:xfrm>
          <a:custGeom>
            <a:avLst/>
            <a:gdLst>
              <a:gd name="T0" fmla="*/ 0 w 184"/>
              <a:gd name="T1" fmla="*/ 0 h 624"/>
              <a:gd name="T2" fmla="*/ 0 w 184"/>
              <a:gd name="T3" fmla="*/ 0 h 624"/>
              <a:gd name="T4" fmla="*/ 0 w 184"/>
              <a:gd name="T5" fmla="*/ 0 h 624"/>
              <a:gd name="T6" fmla="*/ 0 w 184"/>
              <a:gd name="T7" fmla="*/ 0 h 624"/>
              <a:gd name="T8" fmla="*/ 0 w 184"/>
              <a:gd name="T9" fmla="*/ 0 h 624"/>
              <a:gd name="T10" fmla="*/ 0 w 184"/>
              <a:gd name="T11" fmla="*/ 0 h 624"/>
              <a:gd name="T12" fmla="*/ 0 w 184"/>
              <a:gd name="T13" fmla="*/ 473 h 624"/>
              <a:gd name="T14" fmla="*/ 0 w 184"/>
              <a:gd name="T15" fmla="*/ 473 h 624"/>
              <a:gd name="T16" fmla="*/ 0 w 184"/>
              <a:gd name="T17" fmla="*/ 473 h 624"/>
              <a:gd name="T18" fmla="*/ 0 w 184"/>
              <a:gd name="T19" fmla="*/ 473 h 624"/>
              <a:gd name="T20" fmla="*/ 0 w 184"/>
              <a:gd name="T21" fmla="*/ 473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52" name="Freeform 13"/>
          <p:cNvSpPr>
            <a:spLocks/>
          </p:cNvSpPr>
          <p:nvPr/>
        </p:nvSpPr>
        <p:spPr bwMode="auto">
          <a:xfrm flipH="1">
            <a:off x="3424238" y="1898650"/>
            <a:ext cx="42862" cy="207963"/>
          </a:xfrm>
          <a:custGeom>
            <a:avLst/>
            <a:gdLst>
              <a:gd name="T0" fmla="*/ 0 w 184"/>
              <a:gd name="T1" fmla="*/ 0 h 624"/>
              <a:gd name="T2" fmla="*/ 0 w 184"/>
              <a:gd name="T3" fmla="*/ 0 h 624"/>
              <a:gd name="T4" fmla="*/ 0 w 184"/>
              <a:gd name="T5" fmla="*/ 0 h 624"/>
              <a:gd name="T6" fmla="*/ 0 w 184"/>
              <a:gd name="T7" fmla="*/ 0 h 624"/>
              <a:gd name="T8" fmla="*/ 0 w 184"/>
              <a:gd name="T9" fmla="*/ 0 h 624"/>
              <a:gd name="T10" fmla="*/ 0 w 184"/>
              <a:gd name="T11" fmla="*/ 0 h 624"/>
              <a:gd name="T12" fmla="*/ 0 w 184"/>
              <a:gd name="T13" fmla="*/ 0 h 624"/>
              <a:gd name="T14" fmla="*/ 0 w 184"/>
              <a:gd name="T15" fmla="*/ 0 h 624"/>
              <a:gd name="T16" fmla="*/ 0 w 184"/>
              <a:gd name="T17" fmla="*/ 0 h 624"/>
              <a:gd name="T18" fmla="*/ 0 w 184"/>
              <a:gd name="T19" fmla="*/ 0 h 624"/>
              <a:gd name="T20" fmla="*/ 0 w 184"/>
              <a:gd name="T21" fmla="*/ 0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53" name="Freeform 14"/>
          <p:cNvSpPr>
            <a:spLocks/>
          </p:cNvSpPr>
          <p:nvPr/>
        </p:nvSpPr>
        <p:spPr bwMode="auto">
          <a:xfrm flipH="1">
            <a:off x="3592513" y="1944688"/>
            <a:ext cx="34925" cy="171450"/>
          </a:xfrm>
          <a:custGeom>
            <a:avLst/>
            <a:gdLst>
              <a:gd name="T0" fmla="*/ 0 w 184"/>
              <a:gd name="T1" fmla="*/ 0 h 624"/>
              <a:gd name="T2" fmla="*/ 0 w 184"/>
              <a:gd name="T3" fmla="*/ 0 h 624"/>
              <a:gd name="T4" fmla="*/ 0 w 184"/>
              <a:gd name="T5" fmla="*/ 0 h 624"/>
              <a:gd name="T6" fmla="*/ 0 w 184"/>
              <a:gd name="T7" fmla="*/ 0 h 624"/>
              <a:gd name="T8" fmla="*/ 0 w 184"/>
              <a:gd name="T9" fmla="*/ 0 h 624"/>
              <a:gd name="T10" fmla="*/ 0 w 184"/>
              <a:gd name="T11" fmla="*/ 0 h 624"/>
              <a:gd name="T12" fmla="*/ 0 w 184"/>
              <a:gd name="T13" fmla="*/ 0 h 624"/>
              <a:gd name="T14" fmla="*/ 0 w 184"/>
              <a:gd name="T15" fmla="*/ 0 h 624"/>
              <a:gd name="T16" fmla="*/ 0 w 184"/>
              <a:gd name="T17" fmla="*/ 0 h 624"/>
              <a:gd name="T18" fmla="*/ 0 w 184"/>
              <a:gd name="T19" fmla="*/ 0 h 624"/>
              <a:gd name="T20" fmla="*/ 0 w 184"/>
              <a:gd name="T21" fmla="*/ 0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54" name="Freeform 15"/>
          <p:cNvSpPr>
            <a:spLocks/>
          </p:cNvSpPr>
          <p:nvPr/>
        </p:nvSpPr>
        <p:spPr bwMode="auto">
          <a:xfrm flipH="1">
            <a:off x="3748088" y="1968500"/>
            <a:ext cx="36512" cy="147638"/>
          </a:xfrm>
          <a:custGeom>
            <a:avLst/>
            <a:gdLst>
              <a:gd name="T0" fmla="*/ 0 w 184"/>
              <a:gd name="T1" fmla="*/ 0 h 624"/>
              <a:gd name="T2" fmla="*/ 0 w 184"/>
              <a:gd name="T3" fmla="*/ 0 h 624"/>
              <a:gd name="T4" fmla="*/ 0 w 184"/>
              <a:gd name="T5" fmla="*/ 0 h 624"/>
              <a:gd name="T6" fmla="*/ 0 w 184"/>
              <a:gd name="T7" fmla="*/ 0 h 624"/>
              <a:gd name="T8" fmla="*/ 0 w 184"/>
              <a:gd name="T9" fmla="*/ 0 h 624"/>
              <a:gd name="T10" fmla="*/ 0 w 184"/>
              <a:gd name="T11" fmla="*/ 0 h 624"/>
              <a:gd name="T12" fmla="*/ 0 w 184"/>
              <a:gd name="T13" fmla="*/ 0 h 624"/>
              <a:gd name="T14" fmla="*/ 0 w 184"/>
              <a:gd name="T15" fmla="*/ 0 h 624"/>
              <a:gd name="T16" fmla="*/ 0 w 184"/>
              <a:gd name="T17" fmla="*/ 0 h 624"/>
              <a:gd name="T18" fmla="*/ 0 w 184"/>
              <a:gd name="T19" fmla="*/ 0 h 624"/>
              <a:gd name="T20" fmla="*/ 0 w 184"/>
              <a:gd name="T21" fmla="*/ 0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55" name="Freeform 16"/>
          <p:cNvSpPr>
            <a:spLocks/>
          </p:cNvSpPr>
          <p:nvPr/>
        </p:nvSpPr>
        <p:spPr bwMode="auto">
          <a:xfrm flipH="1">
            <a:off x="3943350" y="2006600"/>
            <a:ext cx="28575" cy="111125"/>
          </a:xfrm>
          <a:custGeom>
            <a:avLst/>
            <a:gdLst>
              <a:gd name="T0" fmla="*/ 0 w 184"/>
              <a:gd name="T1" fmla="*/ 0 h 624"/>
              <a:gd name="T2" fmla="*/ 0 w 184"/>
              <a:gd name="T3" fmla="*/ 0 h 624"/>
              <a:gd name="T4" fmla="*/ 0 w 184"/>
              <a:gd name="T5" fmla="*/ 0 h 624"/>
              <a:gd name="T6" fmla="*/ 0 w 184"/>
              <a:gd name="T7" fmla="*/ 0 h 624"/>
              <a:gd name="T8" fmla="*/ 0 w 184"/>
              <a:gd name="T9" fmla="*/ 0 h 624"/>
              <a:gd name="T10" fmla="*/ 0 w 184"/>
              <a:gd name="T11" fmla="*/ 0 h 624"/>
              <a:gd name="T12" fmla="*/ 0 w 184"/>
              <a:gd name="T13" fmla="*/ 0 h 624"/>
              <a:gd name="T14" fmla="*/ 0 w 184"/>
              <a:gd name="T15" fmla="*/ 0 h 624"/>
              <a:gd name="T16" fmla="*/ 0 w 184"/>
              <a:gd name="T17" fmla="*/ 0 h 624"/>
              <a:gd name="T18" fmla="*/ 0 w 184"/>
              <a:gd name="T19" fmla="*/ 0 h 624"/>
              <a:gd name="T20" fmla="*/ 0 w 184"/>
              <a:gd name="T21" fmla="*/ 0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4"/>
              <a:gd name="T34" fmla="*/ 0 h 624"/>
              <a:gd name="T35" fmla="*/ 184 w 184"/>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4" h="624">
                <a:moveTo>
                  <a:pt x="100" y="0"/>
                </a:moveTo>
                <a:lnTo>
                  <a:pt x="107" y="200"/>
                </a:lnTo>
                <a:lnTo>
                  <a:pt x="6" y="212"/>
                </a:lnTo>
                <a:lnTo>
                  <a:pt x="184" y="248"/>
                </a:lnTo>
                <a:lnTo>
                  <a:pt x="0" y="278"/>
                </a:lnTo>
                <a:lnTo>
                  <a:pt x="178" y="303"/>
                </a:lnTo>
                <a:lnTo>
                  <a:pt x="6" y="346"/>
                </a:lnTo>
                <a:lnTo>
                  <a:pt x="176" y="387"/>
                </a:lnTo>
                <a:lnTo>
                  <a:pt x="6" y="418"/>
                </a:lnTo>
                <a:lnTo>
                  <a:pt x="101" y="446"/>
                </a:lnTo>
                <a:lnTo>
                  <a:pt x="100" y="624"/>
                </a:lnTo>
              </a:path>
            </a:pathLst>
          </a:custGeom>
          <a:solidFill>
            <a:srgbClr val="FF9900"/>
          </a:solidFill>
          <a:ln w="6350">
            <a:solidFill>
              <a:srgbClr val="0066FF"/>
            </a:solidFill>
            <a:round/>
            <a:headEnd/>
            <a:tailEnd/>
          </a:ln>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56" name="Freeform 17"/>
          <p:cNvSpPr>
            <a:spLocks/>
          </p:cNvSpPr>
          <p:nvPr/>
        </p:nvSpPr>
        <p:spPr bwMode="auto">
          <a:xfrm>
            <a:off x="2193925" y="1135063"/>
            <a:ext cx="4479925" cy="969962"/>
          </a:xfrm>
          <a:custGeom>
            <a:avLst/>
            <a:gdLst>
              <a:gd name="T0" fmla="*/ 0 w 1962"/>
              <a:gd name="T1" fmla="*/ 0 h 459"/>
              <a:gd name="T2" fmla="*/ 55362009 w 1962"/>
              <a:gd name="T3" fmla="*/ 11318337 h 459"/>
              <a:gd name="T4" fmla="*/ 174123405 w 1962"/>
              <a:gd name="T5" fmla="*/ 13292072 h 459"/>
              <a:gd name="T6" fmla="*/ 0 60000 65536"/>
              <a:gd name="T7" fmla="*/ 0 60000 65536"/>
              <a:gd name="T8" fmla="*/ 0 60000 65536"/>
              <a:gd name="T9" fmla="*/ 0 w 1962"/>
              <a:gd name="T10" fmla="*/ 0 h 459"/>
              <a:gd name="T11" fmla="*/ 1962 w 1962"/>
              <a:gd name="T12" fmla="*/ 459 h 459"/>
            </a:gdLst>
            <a:ahLst/>
            <a:cxnLst>
              <a:cxn ang="T6">
                <a:pos x="T0" y="T1"/>
              </a:cxn>
              <a:cxn ang="T7">
                <a:pos x="T2" y="T3"/>
              </a:cxn>
              <a:cxn ang="T8">
                <a:pos x="T4" y="T5"/>
              </a:cxn>
            </a:cxnLst>
            <a:rect l="T9" t="T10" r="T11" b="T12"/>
            <a:pathLst>
              <a:path w="1962" h="459">
                <a:moveTo>
                  <a:pt x="0" y="0"/>
                </a:moveTo>
                <a:cubicBezTo>
                  <a:pt x="148" y="154"/>
                  <a:pt x="297" y="309"/>
                  <a:pt x="624" y="384"/>
                </a:cubicBezTo>
                <a:cubicBezTo>
                  <a:pt x="951" y="459"/>
                  <a:pt x="1730" y="451"/>
                  <a:pt x="1962" y="451"/>
                </a:cubicBezTo>
              </a:path>
            </a:pathLst>
          </a:cu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57" name="Rectangle 33"/>
          <p:cNvSpPr>
            <a:spLocks noChangeArrowheads="1"/>
          </p:cNvSpPr>
          <p:nvPr/>
        </p:nvSpPr>
        <p:spPr bwMode="auto">
          <a:xfrm>
            <a:off x="2117725" y="2093913"/>
            <a:ext cx="4559300" cy="3270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algn="ctr"/>
            <a:endParaRPr lang="en-US" altLang="en-US" sz="1800" b="0"/>
          </a:p>
        </p:txBody>
      </p:sp>
      <p:sp>
        <p:nvSpPr>
          <p:cNvPr id="35858" name="Line 34"/>
          <p:cNvSpPr>
            <a:spLocks noChangeShapeType="1"/>
          </p:cNvSpPr>
          <p:nvPr/>
        </p:nvSpPr>
        <p:spPr bwMode="auto">
          <a:xfrm flipV="1">
            <a:off x="2220913" y="762000"/>
            <a:ext cx="0" cy="361950"/>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35859" name="Group 94"/>
          <p:cNvGrpSpPr>
            <a:grpSpLocks/>
          </p:cNvGrpSpPr>
          <p:nvPr/>
        </p:nvGrpSpPr>
        <p:grpSpPr bwMode="auto">
          <a:xfrm>
            <a:off x="2176463" y="990600"/>
            <a:ext cx="4505325" cy="1131888"/>
            <a:chOff x="1371" y="624"/>
            <a:chExt cx="2838" cy="713"/>
          </a:xfrm>
        </p:grpSpPr>
        <p:sp>
          <p:nvSpPr>
            <p:cNvPr id="35866" name="Line 35"/>
            <p:cNvSpPr>
              <a:spLocks noChangeShapeType="1"/>
            </p:cNvSpPr>
            <p:nvPr/>
          </p:nvSpPr>
          <p:spPr bwMode="auto">
            <a:xfrm flipV="1">
              <a:off x="1546" y="624"/>
              <a:ext cx="0" cy="228"/>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5867" name="Line 36"/>
            <p:cNvSpPr>
              <a:spLocks noChangeShapeType="1"/>
            </p:cNvSpPr>
            <p:nvPr/>
          </p:nvSpPr>
          <p:spPr bwMode="auto">
            <a:xfrm flipV="1">
              <a:off x="1717" y="753"/>
              <a:ext cx="0" cy="228"/>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5868" name="Line 37"/>
            <p:cNvSpPr>
              <a:spLocks noChangeShapeType="1"/>
            </p:cNvSpPr>
            <p:nvPr/>
          </p:nvSpPr>
          <p:spPr bwMode="auto">
            <a:xfrm flipV="1">
              <a:off x="1876" y="846"/>
              <a:ext cx="0" cy="228"/>
            </a:xfrm>
            <a:prstGeom prst="line">
              <a:avLst/>
            </a:prstGeom>
            <a:noFill/>
            <a:ln w="19050">
              <a:solidFill>
                <a:srgbClr val="3366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5869" name="Oval 52"/>
            <p:cNvSpPr>
              <a:spLocks noChangeArrowheads="1"/>
            </p:cNvSpPr>
            <p:nvPr/>
          </p:nvSpPr>
          <p:spPr bwMode="auto">
            <a:xfrm>
              <a:off x="1371" y="701"/>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0" name="Oval 53"/>
            <p:cNvSpPr>
              <a:spLocks noChangeArrowheads="1"/>
            </p:cNvSpPr>
            <p:nvPr/>
          </p:nvSpPr>
          <p:spPr bwMode="auto">
            <a:xfrm>
              <a:off x="1519" y="841"/>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1" name="Oval 54"/>
            <p:cNvSpPr>
              <a:spLocks noChangeArrowheads="1"/>
            </p:cNvSpPr>
            <p:nvPr/>
          </p:nvSpPr>
          <p:spPr bwMode="auto">
            <a:xfrm>
              <a:off x="1691" y="973"/>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2" name="Oval 55"/>
            <p:cNvSpPr>
              <a:spLocks noChangeArrowheads="1"/>
            </p:cNvSpPr>
            <p:nvPr/>
          </p:nvSpPr>
          <p:spPr bwMode="auto">
            <a:xfrm>
              <a:off x="1851" y="1065"/>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3" name="Oval 56"/>
            <p:cNvSpPr>
              <a:spLocks noChangeArrowheads="1"/>
            </p:cNvSpPr>
            <p:nvPr/>
          </p:nvSpPr>
          <p:spPr bwMode="auto">
            <a:xfrm>
              <a:off x="2047" y="1147"/>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4" name="Oval 57"/>
            <p:cNvSpPr>
              <a:spLocks noChangeArrowheads="1"/>
            </p:cNvSpPr>
            <p:nvPr/>
          </p:nvSpPr>
          <p:spPr bwMode="auto">
            <a:xfrm>
              <a:off x="2252" y="1198"/>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5" name="Oval 58"/>
            <p:cNvSpPr>
              <a:spLocks noChangeArrowheads="1"/>
            </p:cNvSpPr>
            <p:nvPr/>
          </p:nvSpPr>
          <p:spPr bwMode="auto">
            <a:xfrm>
              <a:off x="2907" y="1271"/>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6" name="Oval 59"/>
            <p:cNvSpPr>
              <a:spLocks noChangeArrowheads="1"/>
            </p:cNvSpPr>
            <p:nvPr/>
          </p:nvSpPr>
          <p:spPr bwMode="auto">
            <a:xfrm>
              <a:off x="2467" y="1231"/>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7" name="Oval 60"/>
            <p:cNvSpPr>
              <a:spLocks noChangeArrowheads="1"/>
            </p:cNvSpPr>
            <p:nvPr/>
          </p:nvSpPr>
          <p:spPr bwMode="auto">
            <a:xfrm>
              <a:off x="2683" y="1251"/>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8" name="Oval 61"/>
            <p:cNvSpPr>
              <a:spLocks noChangeArrowheads="1"/>
            </p:cNvSpPr>
            <p:nvPr/>
          </p:nvSpPr>
          <p:spPr bwMode="auto">
            <a:xfrm>
              <a:off x="3128" y="1276"/>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79" name="Oval 62"/>
            <p:cNvSpPr>
              <a:spLocks noChangeArrowheads="1"/>
            </p:cNvSpPr>
            <p:nvPr/>
          </p:nvSpPr>
          <p:spPr bwMode="auto">
            <a:xfrm>
              <a:off x="3348" y="1282"/>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80" name="Oval 63"/>
            <p:cNvSpPr>
              <a:spLocks noChangeArrowheads="1"/>
            </p:cNvSpPr>
            <p:nvPr/>
          </p:nvSpPr>
          <p:spPr bwMode="auto">
            <a:xfrm>
              <a:off x="3584" y="1284"/>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81" name="Oval 64"/>
            <p:cNvSpPr>
              <a:spLocks noChangeArrowheads="1"/>
            </p:cNvSpPr>
            <p:nvPr/>
          </p:nvSpPr>
          <p:spPr bwMode="auto">
            <a:xfrm>
              <a:off x="3790" y="1288"/>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82" name="Oval 65"/>
            <p:cNvSpPr>
              <a:spLocks noChangeArrowheads="1"/>
            </p:cNvSpPr>
            <p:nvPr/>
          </p:nvSpPr>
          <p:spPr bwMode="auto">
            <a:xfrm>
              <a:off x="3988" y="1288"/>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sp>
          <p:nvSpPr>
            <p:cNvPr id="35883" name="Oval 66"/>
            <p:cNvSpPr>
              <a:spLocks noChangeArrowheads="1"/>
            </p:cNvSpPr>
            <p:nvPr/>
          </p:nvSpPr>
          <p:spPr bwMode="auto">
            <a:xfrm>
              <a:off x="4162" y="1290"/>
              <a:ext cx="47" cy="47"/>
            </a:xfrm>
            <a:prstGeom prst="ellipse">
              <a:avLst/>
            </a:prstGeom>
            <a:solidFill>
              <a:srgbClr val="CC0000"/>
            </a:solidFill>
            <a:ln>
              <a:noFill/>
            </a:ln>
            <a:extLst>
              <a:ext uri="{91240B29-F687-4f45-9708-019B960494DF}">
                <a14:hiddenLine xmlns:a14="http://schemas.microsoft.com/office/drawing/2010/main" w="28575">
                  <a:solidFill>
                    <a:srgbClr val="000000"/>
                  </a:solidFill>
                  <a:round/>
                  <a:headEnd/>
                  <a:tailEnd/>
                </a14:hiddenLine>
              </a:ext>
            </a:extLst>
          </p:spPr>
          <p:txBody>
            <a:bodyPr anchor="ct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eaLnBrk="1" hangingPunct="1"/>
              <a:endParaRPr lang="en-US" altLang="en-US"/>
            </a:p>
          </p:txBody>
        </p:sp>
      </p:grpSp>
      <p:grpSp>
        <p:nvGrpSpPr>
          <p:cNvPr id="35860" name="Group 93"/>
          <p:cNvGrpSpPr>
            <a:grpSpLocks/>
          </p:cNvGrpSpPr>
          <p:nvPr/>
        </p:nvGrpSpPr>
        <p:grpSpPr bwMode="auto">
          <a:xfrm>
            <a:off x="711200" y="2976563"/>
            <a:ext cx="8166100" cy="3195637"/>
            <a:chOff x="448" y="1875"/>
            <a:chExt cx="5144" cy="2013"/>
          </a:xfrm>
        </p:grpSpPr>
        <p:sp>
          <p:nvSpPr>
            <p:cNvPr id="35861" name="Text Box 53"/>
            <p:cNvSpPr txBox="1">
              <a:spLocks noChangeArrowheads="1"/>
            </p:cNvSpPr>
            <p:nvPr/>
          </p:nvSpPr>
          <p:spPr bwMode="auto">
            <a:xfrm>
              <a:off x="648" y="1905"/>
              <a:ext cx="17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algn="ctr">
                <a:spcBef>
                  <a:spcPct val="50000"/>
                </a:spcBef>
              </a:pPr>
              <a:r>
                <a:rPr lang="en-US" altLang="en-US" sz="1800">
                  <a:solidFill>
                    <a:schemeClr val="tx2"/>
                  </a:solidFill>
                </a:rPr>
                <a:t>Applied stress wave</a:t>
              </a:r>
              <a:r>
                <a:rPr lang="en-US" altLang="en-US" sz="1600">
                  <a:solidFill>
                    <a:srgbClr val="000090"/>
                  </a:solidFill>
                </a:rPr>
                <a:t>  </a:t>
              </a:r>
            </a:p>
          </p:txBody>
        </p:sp>
        <p:pic>
          <p:nvPicPr>
            <p:cNvPr id="35862" name="Picture 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 y="2136"/>
              <a:ext cx="5144" cy="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3" name="Text Box 41"/>
            <p:cNvSpPr txBox="1">
              <a:spLocks noChangeArrowheads="1"/>
            </p:cNvSpPr>
            <p:nvPr/>
          </p:nvSpPr>
          <p:spPr bwMode="auto">
            <a:xfrm>
              <a:off x="1632" y="3657"/>
              <a:ext cx="20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a:spcBef>
                  <a:spcPct val="50000"/>
                </a:spcBef>
              </a:pPr>
              <a:r>
                <a:rPr lang="en-US" altLang="en-US" sz="1800">
                  <a:solidFill>
                    <a:schemeClr val="tx2"/>
                  </a:solidFill>
                </a:rPr>
                <a:t>1-D elasto-dynamic analysis</a:t>
              </a:r>
              <a:endParaRPr lang="en-US" altLang="en-US" sz="1600">
                <a:solidFill>
                  <a:schemeClr val="tx2"/>
                </a:solidFill>
              </a:endParaRPr>
            </a:p>
          </p:txBody>
        </p:sp>
        <p:sp>
          <p:nvSpPr>
            <p:cNvPr id="35864" name="Text Box 55"/>
            <p:cNvSpPr txBox="1">
              <a:spLocks noChangeArrowheads="1"/>
            </p:cNvSpPr>
            <p:nvPr/>
          </p:nvSpPr>
          <p:spPr bwMode="auto">
            <a:xfrm>
              <a:off x="2784" y="1875"/>
              <a:ext cx="17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b="1">
                  <a:solidFill>
                    <a:schemeClr val="tx1"/>
                  </a:solidFill>
                  <a:latin typeface="Arial" charset="0"/>
                  <a:ea typeface="ＭＳ Ｐゴシック" charset="-128"/>
                </a:defRPr>
              </a:lvl1pPr>
              <a:lvl2pPr marL="37931725" indent="-37474525" eaLnBrk="0" hangingPunct="0">
                <a:defRPr sz="3000" b="1">
                  <a:solidFill>
                    <a:schemeClr val="tx1"/>
                  </a:solidFill>
                  <a:latin typeface="Arial" charset="0"/>
                  <a:ea typeface="ＭＳ Ｐゴシック" charset="-128"/>
                </a:defRPr>
              </a:lvl2pPr>
              <a:lvl3pPr eaLnBrk="0" hangingPunct="0">
                <a:defRPr sz="3000" b="1">
                  <a:solidFill>
                    <a:schemeClr val="tx1"/>
                  </a:solidFill>
                  <a:latin typeface="Arial" charset="0"/>
                  <a:ea typeface="ＭＳ Ｐゴシック" charset="-128"/>
                </a:defRPr>
              </a:lvl3pPr>
              <a:lvl4pPr eaLnBrk="0" hangingPunct="0">
                <a:defRPr sz="3000" b="1">
                  <a:solidFill>
                    <a:schemeClr val="tx1"/>
                  </a:solidFill>
                  <a:latin typeface="Arial" charset="0"/>
                  <a:ea typeface="ＭＳ Ｐゴシック" charset="-128"/>
                </a:defRPr>
              </a:lvl4pPr>
              <a:lvl5pPr eaLnBrk="0" hangingPunct="0">
                <a:defRPr sz="3000" b="1">
                  <a:solidFill>
                    <a:schemeClr val="tx1"/>
                  </a:solidFill>
                  <a:latin typeface="Arial" charset="0"/>
                  <a:ea typeface="ＭＳ Ｐゴシック" charset="-128"/>
                </a:defRPr>
              </a:lvl5pPr>
              <a:lvl6pPr marL="457200" eaLnBrk="0" fontAlgn="base" hangingPunct="0">
                <a:spcBef>
                  <a:spcPct val="0"/>
                </a:spcBef>
                <a:spcAft>
                  <a:spcPct val="0"/>
                </a:spcAft>
                <a:defRPr sz="3000" b="1">
                  <a:solidFill>
                    <a:schemeClr val="tx1"/>
                  </a:solidFill>
                  <a:latin typeface="Arial" charset="0"/>
                  <a:ea typeface="ＭＳ Ｐゴシック" charset="-128"/>
                </a:defRPr>
              </a:lvl6pPr>
              <a:lvl7pPr marL="914400" eaLnBrk="0" fontAlgn="base" hangingPunct="0">
                <a:spcBef>
                  <a:spcPct val="0"/>
                </a:spcBef>
                <a:spcAft>
                  <a:spcPct val="0"/>
                </a:spcAft>
                <a:defRPr sz="3000" b="1">
                  <a:solidFill>
                    <a:schemeClr val="tx1"/>
                  </a:solidFill>
                  <a:latin typeface="Arial" charset="0"/>
                  <a:ea typeface="ＭＳ Ｐゴシック" charset="-128"/>
                </a:defRPr>
              </a:lvl7pPr>
              <a:lvl8pPr marL="1371600" eaLnBrk="0" fontAlgn="base" hangingPunct="0">
                <a:spcBef>
                  <a:spcPct val="0"/>
                </a:spcBef>
                <a:spcAft>
                  <a:spcPct val="0"/>
                </a:spcAft>
                <a:defRPr sz="3000" b="1">
                  <a:solidFill>
                    <a:schemeClr val="tx1"/>
                  </a:solidFill>
                  <a:latin typeface="Arial" charset="0"/>
                  <a:ea typeface="ＭＳ Ｐゴシック" charset="-128"/>
                </a:defRPr>
              </a:lvl8pPr>
              <a:lvl9pPr marL="1828800" eaLnBrk="0" fontAlgn="base" hangingPunct="0">
                <a:spcBef>
                  <a:spcPct val="0"/>
                </a:spcBef>
                <a:spcAft>
                  <a:spcPct val="0"/>
                </a:spcAft>
                <a:defRPr sz="3000" b="1">
                  <a:solidFill>
                    <a:schemeClr val="tx1"/>
                  </a:solidFill>
                  <a:latin typeface="Arial" charset="0"/>
                  <a:ea typeface="ＭＳ Ｐゴシック" charset="-128"/>
                </a:defRPr>
              </a:lvl9pPr>
            </a:lstStyle>
            <a:p>
              <a:pPr algn="ctr">
                <a:spcBef>
                  <a:spcPct val="50000"/>
                </a:spcBef>
              </a:pPr>
              <a:r>
                <a:rPr lang="en-US" altLang="en-US" sz="1800">
                  <a:solidFill>
                    <a:schemeClr val="tx2"/>
                  </a:solidFill>
                </a:rPr>
                <a:t>Interfacial stress vs. kinetic energy</a:t>
              </a:r>
              <a:r>
                <a:rPr lang="en-US" altLang="en-US" sz="1600">
                  <a:solidFill>
                    <a:schemeClr val="tx2"/>
                  </a:solidFill>
                </a:rPr>
                <a:t>  </a:t>
              </a:r>
            </a:p>
          </p:txBody>
        </p:sp>
      </p:grpSp>
      <mc:AlternateContent xmlns:mc="http://schemas.openxmlformats.org/markup-compatibility/2006" xmlns:a14="http://schemas.microsoft.com/office/drawing/2010/main">
        <mc:Choice Requires="a14">
          <p:sp>
            <p:nvSpPr>
              <p:cNvPr id="2" name="Rectangle 1"/>
              <p:cNvSpPr/>
              <p:nvPr/>
            </p:nvSpPr>
            <p:spPr>
              <a:xfrm>
                <a:off x="7290753" y="5163816"/>
                <a:ext cx="1779587" cy="701795"/>
              </a:xfrm>
              <a:prstGeom prst="rect">
                <a:avLst/>
              </a:prstGeom>
              <a:ln>
                <a:solidFill>
                  <a:schemeClr val="accent1"/>
                </a:solidFill>
              </a:ln>
            </p:spPr>
            <p:txBody>
              <a:bodyPr wrap="square">
                <a:spAutoFit/>
              </a:bodyPr>
              <a:lstStyle/>
              <a:p>
                <a:r>
                  <a:rPr lang="en-US" sz="2400" i="1" dirty="0" err="1" smtClean="0"/>
                  <a:t>G</a:t>
                </a:r>
                <a:r>
                  <a:rPr lang="en-US" sz="2400" i="1" baseline="-25000" dirty="0" err="1" smtClean="0"/>
                  <a:t>c</a:t>
                </a:r>
                <a14:m>
                  <m:oMath xmlns:m="http://schemas.openxmlformats.org/officeDocument/2006/math" xmlns="">
                    <m:r>
                      <a:rPr lang="en-US" sz="2400" i="0">
                        <a:latin typeface="Cambria Math" charset="0"/>
                      </a:rPr>
                      <m:t>≈</m:t>
                    </m:r>
                    <m:f>
                      <m:fPr>
                        <m:ctrlPr>
                          <a:rPr lang="en-US" sz="2400" i="1">
                            <a:latin typeface="Cambria Math" charset="0"/>
                          </a:rPr>
                        </m:ctrlPr>
                      </m:fPr>
                      <m:num>
                        <m:r>
                          <a:rPr lang="en-US" sz="2400" i="1">
                            <a:latin typeface="Cambria Math" charset="0"/>
                          </a:rPr>
                          <m:t>𝐾</m:t>
                        </m:r>
                        <m:sSub>
                          <m:sSubPr>
                            <m:ctrlPr>
                              <a:rPr lang="en-US" sz="2400" i="1">
                                <a:latin typeface="Cambria Math" charset="0"/>
                              </a:rPr>
                            </m:ctrlPr>
                          </m:sSubPr>
                          <m:e>
                            <m:r>
                              <a:rPr lang="en-US" sz="2400" i="1">
                                <a:latin typeface="Cambria Math" charset="0"/>
                              </a:rPr>
                              <m:t>𝑎</m:t>
                            </m:r>
                          </m:e>
                          <m:sub>
                            <m:r>
                              <a:rPr lang="en-US" sz="2400" i="0">
                                <a:latin typeface="Cambria Math" charset="0"/>
                              </a:rPr>
                              <m:t>0</m:t>
                            </m:r>
                          </m:sub>
                        </m:sSub>
                      </m:num>
                      <m:den>
                        <m:sSub>
                          <m:sSubPr>
                            <m:ctrlPr>
                              <a:rPr lang="en-US" sz="2400" i="1">
                                <a:latin typeface="Cambria Math" charset="0"/>
                              </a:rPr>
                            </m:ctrlPr>
                          </m:sSubPr>
                          <m:e>
                            <m:r>
                              <a:rPr lang="en-US" sz="2400" i="1">
                                <a:latin typeface="Cambria Math" charset="0"/>
                              </a:rPr>
                              <m:t>𝑎</m:t>
                            </m:r>
                          </m:e>
                          <m:sub>
                            <m:r>
                              <a:rPr lang="en-US" sz="2400" i="1">
                                <a:latin typeface="Cambria Math" charset="0"/>
                              </a:rPr>
                              <m:t>𝑓</m:t>
                            </m:r>
                          </m:sub>
                        </m:sSub>
                        <m:r>
                          <a:rPr lang="en-US" sz="2400" i="0">
                            <a:latin typeface="Cambria Math" charset="0"/>
                          </a:rPr>
                          <m:t>−</m:t>
                        </m:r>
                        <m:sSub>
                          <m:sSubPr>
                            <m:ctrlPr>
                              <a:rPr lang="en-US" sz="2400" i="1">
                                <a:latin typeface="Cambria Math" charset="0"/>
                              </a:rPr>
                            </m:ctrlPr>
                          </m:sSubPr>
                          <m:e>
                            <m:r>
                              <a:rPr lang="en-US" sz="2400" i="1">
                                <a:latin typeface="Cambria Math" charset="0"/>
                              </a:rPr>
                              <m:t>𝑎</m:t>
                            </m:r>
                          </m:e>
                          <m:sub>
                            <m:r>
                              <a:rPr lang="en-US" sz="2400" i="0">
                                <a:latin typeface="Cambria Math" charset="0"/>
                              </a:rPr>
                              <m:t>0</m:t>
                            </m:r>
                          </m:sub>
                        </m:sSub>
                      </m:den>
                    </m:f>
                  </m:oMath>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290753" y="5163816"/>
                <a:ext cx="1779587" cy="701795"/>
              </a:xfrm>
              <a:prstGeom prst="rect">
                <a:avLst/>
              </a:prstGeom>
              <a:blipFill rotWithShape="0">
                <a:blip r:embed="rId7"/>
                <a:stretch>
                  <a:fillRect l="-5102"/>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387049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be 131"/>
          <p:cNvSpPr/>
          <p:nvPr/>
        </p:nvSpPr>
        <p:spPr bwMode="auto">
          <a:xfrm>
            <a:off x="3013075" y="5791200"/>
            <a:ext cx="2517775" cy="322263"/>
          </a:xfrm>
          <a:prstGeom prst="cube">
            <a:avLst>
              <a:gd name="adj" fmla="val 75000"/>
            </a:avLst>
          </a:prstGeom>
          <a:solidFill>
            <a:schemeClr val="bg1">
              <a:lumMod val="8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5362" name="Title 1"/>
          <p:cNvSpPr>
            <a:spLocks noGrp="1"/>
          </p:cNvSpPr>
          <p:nvPr>
            <p:ph type="title"/>
          </p:nvPr>
        </p:nvSpPr>
        <p:spPr>
          <a:xfrm>
            <a:off x="457200" y="49213"/>
            <a:ext cx="8229600" cy="715962"/>
          </a:xfrm>
        </p:spPr>
        <p:txBody>
          <a:bodyPr/>
          <a:lstStyle/>
          <a:p>
            <a:r>
              <a:rPr lang="en-US" dirty="0" smtClean="0">
                <a:latin typeface="Calibri" charset="0"/>
                <a:ea typeface="ＭＳ Ｐゴシック" charset="0"/>
                <a:cs typeface="ＭＳ Ｐゴシック" charset="0"/>
              </a:rPr>
              <a:t>Materials</a:t>
            </a:r>
            <a:endParaRPr lang="en-US" dirty="0">
              <a:latin typeface="Calibri" charset="0"/>
              <a:ea typeface="ＭＳ Ｐゴシック" charset="0"/>
              <a:cs typeface="ＭＳ Ｐゴシック" charset="0"/>
            </a:endParaRPr>
          </a:p>
        </p:txBody>
      </p:sp>
      <p:sp>
        <p:nvSpPr>
          <p:cNvPr id="15363" name="TextBox 19"/>
          <p:cNvSpPr txBox="1">
            <a:spLocks noChangeArrowheads="1"/>
          </p:cNvSpPr>
          <p:nvPr/>
        </p:nvSpPr>
        <p:spPr bwMode="auto">
          <a:xfrm>
            <a:off x="1298990" y="849106"/>
            <a:ext cx="7639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800" dirty="0">
                <a:solidFill>
                  <a:prstClr val="black"/>
                </a:solidFill>
                <a:latin typeface="Calibri" charset="0"/>
                <a:cs typeface="Calibri" charset="0"/>
              </a:rPr>
              <a:t>Self-assembling molecules (</a:t>
            </a:r>
            <a:r>
              <a:rPr lang="en-US" sz="1800" dirty="0" err="1">
                <a:solidFill>
                  <a:prstClr val="black"/>
                </a:solidFill>
                <a:latin typeface="Calibri" charset="0"/>
                <a:cs typeface="Calibri" charset="0"/>
              </a:rPr>
              <a:t>Gelest</a:t>
            </a:r>
            <a:r>
              <a:rPr lang="en-US" sz="1800" dirty="0">
                <a:solidFill>
                  <a:prstClr val="black"/>
                </a:solidFill>
                <a:latin typeface="Calibri" charset="0"/>
                <a:cs typeface="Calibri" charset="0"/>
              </a:rPr>
              <a:t> </a:t>
            </a:r>
            <a:r>
              <a:rPr lang="en-US" sz="1800" dirty="0" err="1">
                <a:solidFill>
                  <a:prstClr val="black"/>
                </a:solidFill>
                <a:latin typeface="Calibri" charset="0"/>
                <a:cs typeface="Calibri" charset="0"/>
              </a:rPr>
              <a:t>inc.</a:t>
            </a:r>
            <a:r>
              <a:rPr lang="en-US" sz="1800" dirty="0" smtClean="0">
                <a:solidFill>
                  <a:prstClr val="black"/>
                </a:solidFill>
                <a:latin typeface="Calibri" charset="0"/>
                <a:cs typeface="Calibri" charset="0"/>
              </a:rPr>
              <a:t>)</a:t>
            </a:r>
            <a:endParaRPr lang="en-US" sz="1800" dirty="0">
              <a:solidFill>
                <a:prstClr val="black"/>
              </a:solidFill>
              <a:latin typeface="Calibri" charset="0"/>
              <a:cs typeface="Calibri"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3428240657"/>
              </p:ext>
            </p:extLst>
          </p:nvPr>
        </p:nvGraphicFramePr>
        <p:xfrm>
          <a:off x="1187865" y="1218994"/>
          <a:ext cx="6511925" cy="3800492"/>
        </p:xfrm>
        <a:graphic>
          <a:graphicData uri="http://schemas.openxmlformats.org/drawingml/2006/table">
            <a:tbl>
              <a:tblPr/>
              <a:tblGrid>
                <a:gridCol w="2959100"/>
                <a:gridCol w="2151062"/>
                <a:gridCol w="1401763"/>
              </a:tblGrid>
              <a:tr h="57906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libri" charset="0"/>
                          <a:ea typeface="ＭＳ Ｐゴシック" charset="0"/>
                          <a:cs typeface="ＭＳ Ｐゴシック" charset="0"/>
                        </a:rPr>
                        <a:t>Chemical</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libri" charset="0"/>
                          <a:ea typeface="ＭＳ Ｐゴシック" charset="0"/>
                          <a:cs typeface="ＭＳ Ｐゴシック" charset="0"/>
                        </a:rPr>
                        <a:t>Formula</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libri" charset="0"/>
                          <a:ea typeface="ＭＳ Ｐゴシック" charset="0"/>
                          <a:cs typeface="ＭＳ Ｐゴシック" charset="0"/>
                        </a:rPr>
                        <a:t>Shorthand Name</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805351">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rgbClr val="000000"/>
                          </a:solidFill>
                          <a:effectLst/>
                          <a:latin typeface="Calibri" charset="0"/>
                          <a:ea typeface="ＭＳ Ｐゴシック" charset="0"/>
                          <a:cs typeface="ＭＳ Ｐゴシック" charset="0"/>
                        </a:rPr>
                        <a:t>Dodecyltriethoxysilane</a:t>
                      </a:r>
                      <a:endPar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endParaRP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CH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3</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(CH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11</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Si(OC</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5</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3</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DTES</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805351">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11-mercapto-undecyltrimethoxysilane</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SH(CH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11</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Si(OC</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5</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3</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MUTMS</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805351">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11-bromo-trimethoxysilane</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Br(CH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11</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Si(OC</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5</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3</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err="1">
                          <a:ln>
                            <a:noFill/>
                          </a:ln>
                          <a:solidFill>
                            <a:srgbClr val="000000"/>
                          </a:solidFill>
                          <a:effectLst/>
                          <a:latin typeface="Calibri" charset="0"/>
                          <a:ea typeface="ＭＳ Ｐゴシック" charset="0"/>
                          <a:cs typeface="ＭＳ Ｐゴシック" charset="0"/>
                        </a:rPr>
                        <a:t>BrUTMS</a:t>
                      </a:r>
                      <a:endPar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endParaRP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805351">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11-amino-trimethoxysilane</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NH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(CH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11</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Si(OC</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H</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5</a:t>
                      </a: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800" b="0" i="0" u="none" strike="noStrike" cap="none" normalizeH="0" baseline="-25000" dirty="0">
                          <a:ln>
                            <a:noFill/>
                          </a:ln>
                          <a:solidFill>
                            <a:srgbClr val="000000"/>
                          </a:solidFill>
                          <a:effectLst/>
                          <a:latin typeface="Calibri" charset="0"/>
                          <a:ea typeface="ＭＳ Ｐゴシック" charset="0"/>
                          <a:cs typeface="ＭＳ Ｐゴシック" charset="0"/>
                        </a:rPr>
                        <a:t>3</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rPr>
                        <a:t>ATES</a:t>
                      </a:r>
                    </a:p>
                  </a:txBody>
                  <a:tcPr marT="45704" marB="4570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pSp>
        <p:nvGrpSpPr>
          <p:cNvPr id="15390" name="Group 9"/>
          <p:cNvGrpSpPr>
            <a:grpSpLocks/>
          </p:cNvGrpSpPr>
          <p:nvPr/>
        </p:nvGrpSpPr>
        <p:grpSpPr bwMode="auto">
          <a:xfrm>
            <a:off x="7725190" y="4160631"/>
            <a:ext cx="958850" cy="887413"/>
            <a:chOff x="7790988" y="5049464"/>
            <a:chExt cx="958788" cy="887932"/>
          </a:xfrm>
        </p:grpSpPr>
        <p:sp>
          <p:nvSpPr>
            <p:cNvPr id="103" name="Cube 102"/>
            <p:cNvSpPr/>
            <p:nvPr/>
          </p:nvSpPr>
          <p:spPr bwMode="auto">
            <a:xfrm>
              <a:off x="7790988" y="5821440"/>
              <a:ext cx="357165" cy="115956"/>
            </a:xfrm>
            <a:prstGeom prst="cube">
              <a:avLst>
                <a:gd name="adj" fmla="val 75000"/>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cxnSp>
          <p:nvCxnSpPr>
            <p:cNvPr id="104" name="Straight Connector 103"/>
            <p:cNvCxnSpPr/>
            <p:nvPr/>
          </p:nvCxnSpPr>
          <p:spPr bwMode="auto">
            <a:xfrm rot="5400000">
              <a:off x="7879069" y="5812721"/>
              <a:ext cx="60360" cy="492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bwMode="auto">
            <a:xfrm rot="5400000">
              <a:off x="7927477" y="5842090"/>
              <a:ext cx="8259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bwMode="auto">
            <a:xfrm rot="16200000" flipH="1">
              <a:off x="7994949" y="5812720"/>
              <a:ext cx="60360" cy="492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7" name="Connector 106"/>
            <p:cNvSpPr/>
            <p:nvPr/>
          </p:nvSpPr>
          <p:spPr bwMode="auto">
            <a:xfrm>
              <a:off x="7920093" y="5727491"/>
              <a:ext cx="93664" cy="93659"/>
            </a:xfrm>
            <a:prstGeom prst="flowChartConnector">
              <a:avLst/>
            </a:prstGeom>
            <a:solidFill>
              <a:srgbClr val="7F7F7F"/>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08" name="Connector 107"/>
            <p:cNvSpPr/>
            <p:nvPr/>
          </p:nvSpPr>
          <p:spPr bwMode="auto">
            <a:xfrm>
              <a:off x="7950131" y="5643686"/>
              <a:ext cx="93664" cy="93659"/>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09" name="Connector 108"/>
            <p:cNvSpPr/>
            <p:nvPr/>
          </p:nvSpPr>
          <p:spPr bwMode="auto">
            <a:xfrm>
              <a:off x="7938220" y="5552081"/>
              <a:ext cx="93664" cy="93659"/>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10" name="Connector 109"/>
            <p:cNvSpPr/>
            <p:nvPr/>
          </p:nvSpPr>
          <p:spPr bwMode="auto">
            <a:xfrm>
              <a:off x="7995382" y="5479631"/>
              <a:ext cx="93664" cy="93659"/>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11" name="Connector 110"/>
            <p:cNvSpPr/>
            <p:nvPr/>
          </p:nvSpPr>
          <p:spPr bwMode="auto">
            <a:xfrm>
              <a:off x="7983163" y="5387944"/>
              <a:ext cx="93664" cy="93659"/>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12" name="Connector 111"/>
            <p:cNvSpPr/>
            <p:nvPr/>
          </p:nvSpPr>
          <p:spPr bwMode="auto">
            <a:xfrm>
              <a:off x="8038272" y="5314335"/>
              <a:ext cx="93664" cy="93659"/>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14" name="Connector 113"/>
            <p:cNvSpPr>
              <a:spLocks noChangeAspect="1"/>
            </p:cNvSpPr>
            <p:nvPr/>
          </p:nvSpPr>
          <p:spPr bwMode="auto">
            <a:xfrm>
              <a:off x="7987830" y="5120732"/>
              <a:ext cx="203911" cy="203900"/>
            </a:xfrm>
            <a:prstGeom prst="flowChartConnector">
              <a:avLst/>
            </a:prstGeom>
            <a:solidFill>
              <a:schemeClr val="accent6"/>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sp>
          <p:nvSpPr>
            <p:cNvPr id="15699" name="TextBox 1"/>
            <p:cNvSpPr txBox="1">
              <a:spLocks noChangeArrowheads="1"/>
            </p:cNvSpPr>
            <p:nvPr/>
          </p:nvSpPr>
          <p:spPr bwMode="auto">
            <a:xfrm>
              <a:off x="8134880" y="5049464"/>
              <a:ext cx="6148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400" b="1">
                  <a:solidFill>
                    <a:prstClr val="black"/>
                  </a:solidFill>
                </a:rPr>
                <a:t>NH</a:t>
              </a:r>
              <a:r>
                <a:rPr lang="en-US" sz="1400" b="1" baseline="-25000">
                  <a:solidFill>
                    <a:prstClr val="black"/>
                  </a:solidFill>
                </a:rPr>
                <a:t>2</a:t>
              </a:r>
            </a:p>
          </p:txBody>
        </p:sp>
      </p:grpSp>
      <p:grpSp>
        <p:nvGrpSpPr>
          <p:cNvPr id="15391" name="Group 8"/>
          <p:cNvGrpSpPr>
            <a:grpSpLocks/>
          </p:cNvGrpSpPr>
          <p:nvPr/>
        </p:nvGrpSpPr>
        <p:grpSpPr bwMode="auto">
          <a:xfrm>
            <a:off x="7741065" y="3320844"/>
            <a:ext cx="1079500" cy="889000"/>
            <a:chOff x="7807921" y="3666344"/>
            <a:chExt cx="1078381" cy="887932"/>
          </a:xfrm>
        </p:grpSpPr>
        <p:sp>
          <p:nvSpPr>
            <p:cNvPr id="90" name="Cube 89"/>
            <p:cNvSpPr/>
            <p:nvPr/>
          </p:nvSpPr>
          <p:spPr bwMode="auto">
            <a:xfrm>
              <a:off x="7807921" y="4438527"/>
              <a:ext cx="359989" cy="115749"/>
            </a:xfrm>
            <a:prstGeom prst="cube">
              <a:avLst>
                <a:gd name="adj" fmla="val 75000"/>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cxnSp>
          <p:nvCxnSpPr>
            <p:cNvPr id="91" name="Straight Connector 90"/>
            <p:cNvCxnSpPr/>
            <p:nvPr/>
          </p:nvCxnSpPr>
          <p:spPr bwMode="auto">
            <a:xfrm rot="5400000">
              <a:off x="7896734" y="4427424"/>
              <a:ext cx="60253" cy="507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bwMode="auto">
            <a:xfrm rot="5400000">
              <a:off x="7945105" y="4458347"/>
              <a:ext cx="8403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bwMode="auto">
            <a:xfrm rot="16200000" flipH="1">
              <a:off x="8013294" y="4428218"/>
              <a:ext cx="60253" cy="491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4" name="Connector 93"/>
            <p:cNvSpPr/>
            <p:nvPr/>
          </p:nvSpPr>
          <p:spPr bwMode="auto">
            <a:xfrm>
              <a:off x="7937740" y="4343210"/>
              <a:ext cx="94182" cy="94177"/>
            </a:xfrm>
            <a:prstGeom prst="flowChartConnector">
              <a:avLst/>
            </a:prstGeom>
            <a:solidFill>
              <a:srgbClr val="7F7F7F"/>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95" name="Connector 94"/>
            <p:cNvSpPr/>
            <p:nvPr/>
          </p:nvSpPr>
          <p:spPr bwMode="auto">
            <a:xfrm>
              <a:off x="7967944" y="4258941"/>
              <a:ext cx="94182" cy="94177"/>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96" name="Connector 95"/>
            <p:cNvSpPr/>
            <p:nvPr/>
          </p:nvSpPr>
          <p:spPr bwMode="auto">
            <a:xfrm>
              <a:off x="7955968" y="4166829"/>
              <a:ext cx="94182" cy="94177"/>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97" name="Connector 96"/>
            <p:cNvSpPr/>
            <p:nvPr/>
          </p:nvSpPr>
          <p:spPr bwMode="auto">
            <a:xfrm>
              <a:off x="8013446" y="4093978"/>
              <a:ext cx="94182" cy="94177"/>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98" name="Connector 97"/>
            <p:cNvSpPr/>
            <p:nvPr/>
          </p:nvSpPr>
          <p:spPr bwMode="auto">
            <a:xfrm>
              <a:off x="8001159" y="4001783"/>
              <a:ext cx="94182" cy="94177"/>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99" name="Connector 98"/>
            <p:cNvSpPr/>
            <p:nvPr/>
          </p:nvSpPr>
          <p:spPr bwMode="auto">
            <a:xfrm>
              <a:off x="8056573" y="3927768"/>
              <a:ext cx="94182" cy="94177"/>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01" name="Connector 100"/>
            <p:cNvSpPr>
              <a:spLocks noChangeAspect="1"/>
            </p:cNvSpPr>
            <p:nvPr/>
          </p:nvSpPr>
          <p:spPr bwMode="auto">
            <a:xfrm>
              <a:off x="8005852" y="3733093"/>
              <a:ext cx="205039" cy="205029"/>
            </a:xfrm>
            <a:prstGeom prst="flowChartConnector">
              <a:avLst/>
            </a:prstGeom>
            <a:solidFill>
              <a:schemeClr val="accent4"/>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sp>
          <p:nvSpPr>
            <p:cNvPr id="15673" name="TextBox 114"/>
            <p:cNvSpPr txBox="1">
              <a:spLocks noChangeArrowheads="1"/>
            </p:cNvSpPr>
            <p:nvPr/>
          </p:nvSpPr>
          <p:spPr bwMode="auto">
            <a:xfrm>
              <a:off x="8167545" y="3666344"/>
              <a:ext cx="7187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400" b="1">
                  <a:solidFill>
                    <a:srgbClr val="000000"/>
                  </a:solidFill>
                </a:rPr>
                <a:t>Br</a:t>
              </a:r>
              <a:endParaRPr lang="en-US" sz="1400" b="1" baseline="-25000">
                <a:solidFill>
                  <a:srgbClr val="000000"/>
                </a:solidFill>
              </a:endParaRPr>
            </a:p>
          </p:txBody>
        </p:sp>
      </p:grpSp>
      <p:grpSp>
        <p:nvGrpSpPr>
          <p:cNvPr id="15392" name="Group 7"/>
          <p:cNvGrpSpPr>
            <a:grpSpLocks/>
          </p:cNvGrpSpPr>
          <p:nvPr/>
        </p:nvGrpSpPr>
        <p:grpSpPr bwMode="auto">
          <a:xfrm>
            <a:off x="7725190" y="2473119"/>
            <a:ext cx="1058863" cy="889000"/>
            <a:chOff x="7790984" y="2651033"/>
            <a:chExt cx="1058547" cy="887932"/>
          </a:xfrm>
        </p:grpSpPr>
        <p:sp>
          <p:nvSpPr>
            <p:cNvPr id="77" name="Cube 76"/>
            <p:cNvSpPr/>
            <p:nvPr/>
          </p:nvSpPr>
          <p:spPr bwMode="auto">
            <a:xfrm>
              <a:off x="7790984" y="3423216"/>
              <a:ext cx="358668" cy="115749"/>
            </a:xfrm>
            <a:prstGeom prst="cube">
              <a:avLst>
                <a:gd name="adj" fmla="val 75000"/>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cxnSp>
          <p:nvCxnSpPr>
            <p:cNvPr id="78" name="Straight Connector 77"/>
            <p:cNvCxnSpPr/>
            <p:nvPr/>
          </p:nvCxnSpPr>
          <p:spPr bwMode="auto">
            <a:xfrm rot="5400000">
              <a:off x="7879884" y="3413681"/>
              <a:ext cx="58666" cy="491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bwMode="auto">
            <a:xfrm rot="5400000">
              <a:off x="7928299" y="3443036"/>
              <a:ext cx="82451"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bwMode="auto">
            <a:xfrm rot="16200000" flipH="1">
              <a:off x="7996530" y="3412888"/>
              <a:ext cx="58666" cy="507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Connector 80"/>
            <p:cNvSpPr/>
            <p:nvPr/>
          </p:nvSpPr>
          <p:spPr bwMode="auto">
            <a:xfrm>
              <a:off x="7920342" y="3328649"/>
              <a:ext cx="93848" cy="93842"/>
            </a:xfrm>
            <a:prstGeom prst="flowChartConnector">
              <a:avLst/>
            </a:prstGeom>
            <a:solidFill>
              <a:srgbClr val="7F7F7F"/>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82" name="Connector 81"/>
            <p:cNvSpPr/>
            <p:nvPr/>
          </p:nvSpPr>
          <p:spPr bwMode="auto">
            <a:xfrm>
              <a:off x="7950439" y="3244679"/>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83" name="Connector 82"/>
            <p:cNvSpPr/>
            <p:nvPr/>
          </p:nvSpPr>
          <p:spPr bwMode="auto">
            <a:xfrm>
              <a:off x="7938505" y="3152894"/>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84" name="Connector 83"/>
            <p:cNvSpPr/>
            <p:nvPr/>
          </p:nvSpPr>
          <p:spPr bwMode="auto">
            <a:xfrm>
              <a:off x="7995779" y="3080302"/>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85" name="Connector 84"/>
            <p:cNvSpPr/>
            <p:nvPr/>
          </p:nvSpPr>
          <p:spPr bwMode="auto">
            <a:xfrm>
              <a:off x="7983536" y="2988435"/>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86" name="Connector 85"/>
            <p:cNvSpPr/>
            <p:nvPr/>
          </p:nvSpPr>
          <p:spPr bwMode="auto">
            <a:xfrm>
              <a:off x="8038753" y="2914682"/>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88" name="Connector 87"/>
            <p:cNvSpPr>
              <a:spLocks noChangeAspect="1"/>
            </p:cNvSpPr>
            <p:nvPr/>
          </p:nvSpPr>
          <p:spPr bwMode="auto">
            <a:xfrm>
              <a:off x="7988212" y="2720698"/>
              <a:ext cx="204311" cy="204300"/>
            </a:xfrm>
            <a:prstGeom prst="flowChartConnector">
              <a:avLst/>
            </a:prstGeom>
            <a:gradFill flip="none" rotWithShape="1">
              <a:gsLst>
                <a:gs pos="38000">
                  <a:srgbClr val="0000FF"/>
                </a:gs>
                <a:gs pos="100000">
                  <a:srgbClr val="0B3BFF"/>
                </a:gs>
              </a:gsLst>
              <a:lin ang="2700000" scaled="0"/>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sp>
          <p:nvSpPr>
            <p:cNvPr id="15647" name="TextBox 115"/>
            <p:cNvSpPr txBox="1">
              <a:spLocks noChangeArrowheads="1"/>
            </p:cNvSpPr>
            <p:nvPr/>
          </p:nvSpPr>
          <p:spPr bwMode="auto">
            <a:xfrm>
              <a:off x="8133326" y="2651033"/>
              <a:ext cx="7162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400" b="1">
                  <a:solidFill>
                    <a:srgbClr val="000000"/>
                  </a:solidFill>
                </a:rPr>
                <a:t>SH</a:t>
              </a:r>
              <a:endParaRPr lang="en-US" sz="1400" b="1" baseline="-25000">
                <a:solidFill>
                  <a:srgbClr val="000000"/>
                </a:solidFill>
              </a:endParaRPr>
            </a:p>
          </p:txBody>
        </p:sp>
      </p:grpSp>
      <p:grpSp>
        <p:nvGrpSpPr>
          <p:cNvPr id="15393" name="Group 6"/>
          <p:cNvGrpSpPr>
            <a:grpSpLocks/>
          </p:cNvGrpSpPr>
          <p:nvPr/>
        </p:nvGrpSpPr>
        <p:grpSpPr bwMode="auto">
          <a:xfrm>
            <a:off x="7725190" y="1646031"/>
            <a:ext cx="1028700" cy="881063"/>
            <a:chOff x="7790984" y="1781795"/>
            <a:chExt cx="1028567" cy="880218"/>
          </a:xfrm>
        </p:grpSpPr>
        <p:sp>
          <p:nvSpPr>
            <p:cNvPr id="15" name="Cube 14"/>
            <p:cNvSpPr/>
            <p:nvPr/>
          </p:nvSpPr>
          <p:spPr bwMode="auto">
            <a:xfrm>
              <a:off x="7790984" y="2549408"/>
              <a:ext cx="350793" cy="112605"/>
            </a:xfrm>
            <a:prstGeom prst="cube">
              <a:avLst>
                <a:gd name="adj" fmla="val 75000"/>
              </a:avLst>
            </a:prstGeom>
            <a:solidFill>
              <a:schemeClr val="tx1">
                <a:lumMod val="50000"/>
                <a:lumOff val="50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cxnSp>
          <p:nvCxnSpPr>
            <p:cNvPr id="16" name="Straight Connector 15"/>
            <p:cNvCxnSpPr/>
            <p:nvPr/>
          </p:nvCxnSpPr>
          <p:spPr bwMode="auto">
            <a:xfrm rot="5400000">
              <a:off x="7877516" y="2539079"/>
              <a:ext cx="58682" cy="47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bwMode="auto">
            <a:xfrm rot="5400000">
              <a:off x="7924351" y="2568440"/>
              <a:ext cx="8247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bwMode="auto">
            <a:xfrm rot="16200000" flipH="1">
              <a:off x="7991801" y="2539079"/>
              <a:ext cx="58682" cy="47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Connector 22"/>
            <p:cNvSpPr/>
            <p:nvPr/>
          </p:nvSpPr>
          <p:spPr bwMode="auto">
            <a:xfrm>
              <a:off x="7917858" y="2455736"/>
              <a:ext cx="92045" cy="92040"/>
            </a:xfrm>
            <a:prstGeom prst="flowChartConnector">
              <a:avLst/>
            </a:prstGeom>
            <a:solidFill>
              <a:schemeClr val="bg1">
                <a:lumMod val="50000"/>
              </a:schemeClr>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4" name="Connector 23"/>
            <p:cNvSpPr/>
            <p:nvPr/>
          </p:nvSpPr>
          <p:spPr bwMode="auto">
            <a:xfrm>
              <a:off x="7947377" y="2373379"/>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6" name="Connector 25"/>
            <p:cNvSpPr/>
            <p:nvPr/>
          </p:nvSpPr>
          <p:spPr bwMode="auto">
            <a:xfrm>
              <a:off x="7935672" y="2283357"/>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7" name="Connector 26"/>
            <p:cNvSpPr/>
            <p:nvPr/>
          </p:nvSpPr>
          <p:spPr bwMode="auto">
            <a:xfrm>
              <a:off x="7991846" y="2212159"/>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8" name="Connector 27"/>
            <p:cNvSpPr/>
            <p:nvPr/>
          </p:nvSpPr>
          <p:spPr bwMode="auto">
            <a:xfrm>
              <a:off x="7979838" y="2122056"/>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34" name="Connector 33"/>
            <p:cNvSpPr/>
            <p:nvPr/>
          </p:nvSpPr>
          <p:spPr bwMode="auto">
            <a:xfrm>
              <a:off x="8033995" y="2049720"/>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36" name="Connector 35"/>
            <p:cNvSpPr>
              <a:spLocks noChangeAspect="1"/>
            </p:cNvSpPr>
            <p:nvPr/>
          </p:nvSpPr>
          <p:spPr bwMode="auto">
            <a:xfrm>
              <a:off x="7984424" y="1859462"/>
              <a:ext cx="200387" cy="200377"/>
            </a:xfrm>
            <a:prstGeom prst="flowChartConnector">
              <a:avLst/>
            </a:prstGeom>
            <a:solidFill>
              <a:schemeClr val="accent2"/>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sp>
          <p:nvSpPr>
            <p:cNvPr id="15621" name="TextBox 116"/>
            <p:cNvSpPr txBox="1">
              <a:spLocks noChangeArrowheads="1"/>
            </p:cNvSpPr>
            <p:nvPr/>
          </p:nvSpPr>
          <p:spPr bwMode="auto">
            <a:xfrm>
              <a:off x="8117100" y="1781795"/>
              <a:ext cx="7024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400" b="1">
                  <a:solidFill>
                    <a:srgbClr val="000000"/>
                  </a:solidFill>
                </a:rPr>
                <a:t>CH</a:t>
              </a:r>
              <a:r>
                <a:rPr lang="en-US" sz="1400" b="1" baseline="-25000">
                  <a:solidFill>
                    <a:srgbClr val="000000"/>
                  </a:solidFill>
                </a:rPr>
                <a:t>3</a:t>
              </a:r>
            </a:p>
          </p:txBody>
        </p:sp>
      </p:grpSp>
      <p:grpSp>
        <p:nvGrpSpPr>
          <p:cNvPr id="15394" name="Group 15359"/>
          <p:cNvGrpSpPr>
            <a:grpSpLocks/>
          </p:cNvGrpSpPr>
          <p:nvPr/>
        </p:nvGrpSpPr>
        <p:grpSpPr bwMode="auto">
          <a:xfrm>
            <a:off x="3290888" y="5181600"/>
            <a:ext cx="307975" cy="765175"/>
            <a:chOff x="3195895" y="5162914"/>
            <a:chExt cx="307908" cy="764272"/>
          </a:xfrm>
        </p:grpSpPr>
        <p:cxnSp>
          <p:nvCxnSpPr>
            <p:cNvPr id="120" name="Straight Connector 119"/>
            <p:cNvCxnSpPr/>
            <p:nvPr/>
          </p:nvCxnSpPr>
          <p:spPr bwMode="auto">
            <a:xfrm rot="5400000">
              <a:off x="3191161" y="5855810"/>
              <a:ext cx="58669" cy="492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bwMode="auto">
            <a:xfrm rot="5400000">
              <a:off x="3239581" y="5885166"/>
              <a:ext cx="82453"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bwMode="auto">
            <a:xfrm rot="16200000" flipH="1">
              <a:off x="3307817" y="5855016"/>
              <a:ext cx="58669" cy="507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3" name="Connector 122"/>
            <p:cNvSpPr/>
            <p:nvPr/>
          </p:nvSpPr>
          <p:spPr bwMode="auto">
            <a:xfrm>
              <a:off x="3231622" y="5770865"/>
              <a:ext cx="93848" cy="93842"/>
            </a:xfrm>
            <a:prstGeom prst="flowChartConnector">
              <a:avLst/>
            </a:prstGeom>
            <a:solidFill>
              <a:srgbClr val="7F7F7F"/>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24" name="Connector 123"/>
            <p:cNvSpPr/>
            <p:nvPr/>
          </p:nvSpPr>
          <p:spPr bwMode="auto">
            <a:xfrm>
              <a:off x="3261719" y="5686895"/>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25" name="Connector 124"/>
            <p:cNvSpPr/>
            <p:nvPr/>
          </p:nvSpPr>
          <p:spPr bwMode="auto">
            <a:xfrm>
              <a:off x="3249785" y="5595110"/>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26" name="Connector 125"/>
            <p:cNvSpPr/>
            <p:nvPr/>
          </p:nvSpPr>
          <p:spPr bwMode="auto">
            <a:xfrm>
              <a:off x="3307059" y="5522518"/>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27" name="Connector 126"/>
            <p:cNvSpPr/>
            <p:nvPr/>
          </p:nvSpPr>
          <p:spPr bwMode="auto">
            <a:xfrm>
              <a:off x="3294816" y="5430651"/>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28" name="Connector 127"/>
            <p:cNvSpPr/>
            <p:nvPr/>
          </p:nvSpPr>
          <p:spPr bwMode="auto">
            <a:xfrm>
              <a:off x="3350033" y="5356898"/>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29" name="Connector 128"/>
            <p:cNvSpPr>
              <a:spLocks noChangeAspect="1"/>
            </p:cNvSpPr>
            <p:nvPr/>
          </p:nvSpPr>
          <p:spPr bwMode="auto">
            <a:xfrm>
              <a:off x="3299492" y="5162914"/>
              <a:ext cx="204311" cy="204300"/>
            </a:xfrm>
            <a:prstGeom prst="flowChartConnector">
              <a:avLst/>
            </a:prstGeom>
            <a:gradFill flip="none" rotWithShape="1">
              <a:gsLst>
                <a:gs pos="38000">
                  <a:srgbClr val="0000FF"/>
                </a:gs>
                <a:gs pos="100000">
                  <a:srgbClr val="0B3BFF"/>
                </a:gs>
              </a:gsLst>
              <a:lin ang="2700000" scaled="0"/>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grpSp>
      <p:grpSp>
        <p:nvGrpSpPr>
          <p:cNvPr id="15395" name="Group 12"/>
          <p:cNvGrpSpPr>
            <a:grpSpLocks/>
          </p:cNvGrpSpPr>
          <p:nvPr/>
        </p:nvGrpSpPr>
        <p:grpSpPr bwMode="auto">
          <a:xfrm>
            <a:off x="3552825" y="5164138"/>
            <a:ext cx="301625" cy="749300"/>
            <a:chOff x="3513803" y="5176067"/>
            <a:chExt cx="301995" cy="749592"/>
          </a:xfrm>
        </p:grpSpPr>
        <p:cxnSp>
          <p:nvCxnSpPr>
            <p:cNvPr id="133" name="Straight Connector 132"/>
            <p:cNvCxnSpPr/>
            <p:nvPr/>
          </p:nvCxnSpPr>
          <p:spPr bwMode="auto">
            <a:xfrm rot="5400000">
              <a:off x="3508265" y="5856555"/>
              <a:ext cx="58761" cy="47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bwMode="auto">
            <a:xfrm rot="5400000">
              <a:off x="3555956" y="5885162"/>
              <a:ext cx="8099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bwMode="auto">
            <a:xfrm rot="16200000" flipH="1">
              <a:off x="3622705" y="5856555"/>
              <a:ext cx="58761" cy="47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6" name="Connector 135"/>
            <p:cNvSpPr/>
            <p:nvPr/>
          </p:nvSpPr>
          <p:spPr bwMode="auto">
            <a:xfrm>
              <a:off x="3548845" y="5772341"/>
              <a:ext cx="92045" cy="92040"/>
            </a:xfrm>
            <a:prstGeom prst="flowChartConnector">
              <a:avLst/>
            </a:prstGeom>
            <a:solidFill>
              <a:schemeClr val="bg1">
                <a:lumMod val="50000"/>
              </a:schemeClr>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37" name="Connector 136"/>
            <p:cNvSpPr/>
            <p:nvPr/>
          </p:nvSpPr>
          <p:spPr bwMode="auto">
            <a:xfrm>
              <a:off x="3578364" y="5689984"/>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38" name="Connector 137"/>
            <p:cNvSpPr/>
            <p:nvPr/>
          </p:nvSpPr>
          <p:spPr bwMode="auto">
            <a:xfrm>
              <a:off x="3566659" y="5599962"/>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39" name="Connector 138"/>
            <p:cNvSpPr/>
            <p:nvPr/>
          </p:nvSpPr>
          <p:spPr bwMode="auto">
            <a:xfrm>
              <a:off x="3622833" y="5528764"/>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40" name="Connector 139"/>
            <p:cNvSpPr/>
            <p:nvPr/>
          </p:nvSpPr>
          <p:spPr bwMode="auto">
            <a:xfrm>
              <a:off x="3610825" y="5438661"/>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41" name="Connector 140"/>
            <p:cNvSpPr/>
            <p:nvPr/>
          </p:nvSpPr>
          <p:spPr bwMode="auto">
            <a:xfrm>
              <a:off x="3664982" y="5366325"/>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42" name="Connector 141"/>
            <p:cNvSpPr>
              <a:spLocks noChangeAspect="1"/>
            </p:cNvSpPr>
            <p:nvPr/>
          </p:nvSpPr>
          <p:spPr bwMode="auto">
            <a:xfrm>
              <a:off x="3615411" y="5176067"/>
              <a:ext cx="200387" cy="200377"/>
            </a:xfrm>
            <a:prstGeom prst="flowChartConnector">
              <a:avLst/>
            </a:prstGeom>
            <a:solidFill>
              <a:schemeClr val="accent2"/>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grpSp>
      <p:grpSp>
        <p:nvGrpSpPr>
          <p:cNvPr id="15396" name="Group 146"/>
          <p:cNvGrpSpPr>
            <a:grpSpLocks/>
          </p:cNvGrpSpPr>
          <p:nvPr/>
        </p:nvGrpSpPr>
        <p:grpSpPr bwMode="auto">
          <a:xfrm>
            <a:off x="4068763" y="5181600"/>
            <a:ext cx="307975" cy="765175"/>
            <a:chOff x="3195895" y="5162914"/>
            <a:chExt cx="307908" cy="764272"/>
          </a:xfrm>
        </p:grpSpPr>
        <p:cxnSp>
          <p:nvCxnSpPr>
            <p:cNvPr id="148" name="Straight Connector 147"/>
            <p:cNvCxnSpPr/>
            <p:nvPr/>
          </p:nvCxnSpPr>
          <p:spPr bwMode="auto">
            <a:xfrm rot="5400000">
              <a:off x="3191161" y="5855810"/>
              <a:ext cx="58669" cy="492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bwMode="auto">
            <a:xfrm rot="5400000">
              <a:off x="3239581" y="5885166"/>
              <a:ext cx="82453"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bwMode="auto">
            <a:xfrm rot="16200000" flipH="1">
              <a:off x="3307817" y="5855016"/>
              <a:ext cx="58669" cy="507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1" name="Connector 150"/>
            <p:cNvSpPr/>
            <p:nvPr/>
          </p:nvSpPr>
          <p:spPr bwMode="auto">
            <a:xfrm>
              <a:off x="3231622" y="5770865"/>
              <a:ext cx="93848" cy="93842"/>
            </a:xfrm>
            <a:prstGeom prst="flowChartConnector">
              <a:avLst/>
            </a:prstGeom>
            <a:solidFill>
              <a:srgbClr val="7F7F7F"/>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52" name="Connector 151"/>
            <p:cNvSpPr/>
            <p:nvPr/>
          </p:nvSpPr>
          <p:spPr bwMode="auto">
            <a:xfrm>
              <a:off x="3261719" y="5686895"/>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53" name="Connector 152"/>
            <p:cNvSpPr/>
            <p:nvPr/>
          </p:nvSpPr>
          <p:spPr bwMode="auto">
            <a:xfrm>
              <a:off x="3249785" y="5595110"/>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54" name="Connector 153"/>
            <p:cNvSpPr/>
            <p:nvPr/>
          </p:nvSpPr>
          <p:spPr bwMode="auto">
            <a:xfrm>
              <a:off x="3307059" y="5522518"/>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55" name="Connector 154"/>
            <p:cNvSpPr/>
            <p:nvPr/>
          </p:nvSpPr>
          <p:spPr bwMode="auto">
            <a:xfrm>
              <a:off x="3294816" y="5430651"/>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56" name="Connector 155"/>
            <p:cNvSpPr/>
            <p:nvPr/>
          </p:nvSpPr>
          <p:spPr bwMode="auto">
            <a:xfrm>
              <a:off x="3350033" y="5356898"/>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57" name="Connector 156"/>
            <p:cNvSpPr>
              <a:spLocks noChangeAspect="1"/>
            </p:cNvSpPr>
            <p:nvPr/>
          </p:nvSpPr>
          <p:spPr bwMode="auto">
            <a:xfrm>
              <a:off x="3299492" y="5162914"/>
              <a:ext cx="204311" cy="204300"/>
            </a:xfrm>
            <a:prstGeom prst="flowChartConnector">
              <a:avLst/>
            </a:prstGeom>
            <a:gradFill flip="none" rotWithShape="1">
              <a:gsLst>
                <a:gs pos="38000">
                  <a:srgbClr val="0000FF"/>
                </a:gs>
                <a:gs pos="100000">
                  <a:srgbClr val="0B3BFF"/>
                </a:gs>
              </a:gsLst>
              <a:lin ang="2700000" scaled="0"/>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grpSp>
      <p:grpSp>
        <p:nvGrpSpPr>
          <p:cNvPr id="15397" name="Group 157"/>
          <p:cNvGrpSpPr>
            <a:grpSpLocks/>
          </p:cNvGrpSpPr>
          <p:nvPr/>
        </p:nvGrpSpPr>
        <p:grpSpPr bwMode="auto">
          <a:xfrm>
            <a:off x="4584700" y="5181600"/>
            <a:ext cx="307975" cy="765175"/>
            <a:chOff x="3195895" y="5162914"/>
            <a:chExt cx="307908" cy="764272"/>
          </a:xfrm>
        </p:grpSpPr>
        <p:cxnSp>
          <p:nvCxnSpPr>
            <p:cNvPr id="159" name="Straight Connector 158"/>
            <p:cNvCxnSpPr/>
            <p:nvPr/>
          </p:nvCxnSpPr>
          <p:spPr bwMode="auto">
            <a:xfrm rot="5400000">
              <a:off x="3191162" y="5855809"/>
              <a:ext cx="58669" cy="4920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bwMode="auto">
            <a:xfrm rot="5400000">
              <a:off x="3239582" y="5885166"/>
              <a:ext cx="82453"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bwMode="auto">
            <a:xfrm rot="16200000" flipH="1">
              <a:off x="3307818" y="5855016"/>
              <a:ext cx="58669" cy="507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2" name="Connector 161"/>
            <p:cNvSpPr/>
            <p:nvPr/>
          </p:nvSpPr>
          <p:spPr bwMode="auto">
            <a:xfrm>
              <a:off x="3231622" y="5770865"/>
              <a:ext cx="93848" cy="93842"/>
            </a:xfrm>
            <a:prstGeom prst="flowChartConnector">
              <a:avLst/>
            </a:prstGeom>
            <a:solidFill>
              <a:srgbClr val="7F7F7F"/>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63" name="Connector 162"/>
            <p:cNvSpPr/>
            <p:nvPr/>
          </p:nvSpPr>
          <p:spPr bwMode="auto">
            <a:xfrm>
              <a:off x="3261719" y="5686895"/>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64" name="Connector 163"/>
            <p:cNvSpPr/>
            <p:nvPr/>
          </p:nvSpPr>
          <p:spPr bwMode="auto">
            <a:xfrm>
              <a:off x="3249785" y="5595110"/>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65" name="Connector 164"/>
            <p:cNvSpPr/>
            <p:nvPr/>
          </p:nvSpPr>
          <p:spPr bwMode="auto">
            <a:xfrm>
              <a:off x="3307059" y="5522518"/>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66" name="Connector 165"/>
            <p:cNvSpPr/>
            <p:nvPr/>
          </p:nvSpPr>
          <p:spPr bwMode="auto">
            <a:xfrm>
              <a:off x="3294816" y="5430651"/>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67" name="Connector 166"/>
            <p:cNvSpPr/>
            <p:nvPr/>
          </p:nvSpPr>
          <p:spPr bwMode="auto">
            <a:xfrm>
              <a:off x="3350033" y="5356898"/>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68" name="Connector 167"/>
            <p:cNvSpPr>
              <a:spLocks noChangeAspect="1"/>
            </p:cNvSpPr>
            <p:nvPr/>
          </p:nvSpPr>
          <p:spPr bwMode="auto">
            <a:xfrm>
              <a:off x="3299492" y="5162914"/>
              <a:ext cx="204311" cy="204300"/>
            </a:xfrm>
            <a:prstGeom prst="flowChartConnector">
              <a:avLst/>
            </a:prstGeom>
            <a:gradFill flip="none" rotWithShape="1">
              <a:gsLst>
                <a:gs pos="38000">
                  <a:srgbClr val="0000FF"/>
                </a:gs>
                <a:gs pos="100000">
                  <a:srgbClr val="0B3BFF"/>
                </a:gs>
              </a:gsLst>
              <a:lin ang="2700000" scaled="0"/>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grpSp>
      <p:grpSp>
        <p:nvGrpSpPr>
          <p:cNvPr id="15398" name="Group 179"/>
          <p:cNvGrpSpPr>
            <a:grpSpLocks/>
          </p:cNvGrpSpPr>
          <p:nvPr/>
        </p:nvGrpSpPr>
        <p:grpSpPr bwMode="auto">
          <a:xfrm>
            <a:off x="3806825" y="5181600"/>
            <a:ext cx="307975" cy="765175"/>
            <a:chOff x="3195895" y="5162914"/>
            <a:chExt cx="307908" cy="764272"/>
          </a:xfrm>
        </p:grpSpPr>
        <p:cxnSp>
          <p:nvCxnSpPr>
            <p:cNvPr id="181" name="Straight Connector 180"/>
            <p:cNvCxnSpPr/>
            <p:nvPr/>
          </p:nvCxnSpPr>
          <p:spPr bwMode="auto">
            <a:xfrm rot="5400000">
              <a:off x="3191162" y="5855809"/>
              <a:ext cx="58669" cy="4920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bwMode="auto">
            <a:xfrm rot="5400000">
              <a:off x="3239582" y="5885166"/>
              <a:ext cx="82453"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bwMode="auto">
            <a:xfrm rot="16200000" flipH="1">
              <a:off x="3307818" y="5855016"/>
              <a:ext cx="58669" cy="507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4" name="Connector 183"/>
            <p:cNvSpPr/>
            <p:nvPr/>
          </p:nvSpPr>
          <p:spPr bwMode="auto">
            <a:xfrm>
              <a:off x="3231622" y="5770865"/>
              <a:ext cx="93848" cy="93842"/>
            </a:xfrm>
            <a:prstGeom prst="flowChartConnector">
              <a:avLst/>
            </a:prstGeom>
            <a:solidFill>
              <a:srgbClr val="7F7F7F"/>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85" name="Connector 184"/>
            <p:cNvSpPr/>
            <p:nvPr/>
          </p:nvSpPr>
          <p:spPr bwMode="auto">
            <a:xfrm>
              <a:off x="3261719" y="5686895"/>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86" name="Connector 185"/>
            <p:cNvSpPr/>
            <p:nvPr/>
          </p:nvSpPr>
          <p:spPr bwMode="auto">
            <a:xfrm>
              <a:off x="3249785" y="5595110"/>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87" name="Connector 186"/>
            <p:cNvSpPr/>
            <p:nvPr/>
          </p:nvSpPr>
          <p:spPr bwMode="auto">
            <a:xfrm>
              <a:off x="3307059" y="5522518"/>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88" name="Connector 187"/>
            <p:cNvSpPr/>
            <p:nvPr/>
          </p:nvSpPr>
          <p:spPr bwMode="auto">
            <a:xfrm>
              <a:off x="3294816" y="5430651"/>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89" name="Connector 188"/>
            <p:cNvSpPr/>
            <p:nvPr/>
          </p:nvSpPr>
          <p:spPr bwMode="auto">
            <a:xfrm>
              <a:off x="3350033" y="5356898"/>
              <a:ext cx="93848" cy="93842"/>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90" name="Connector 189"/>
            <p:cNvSpPr>
              <a:spLocks noChangeAspect="1"/>
            </p:cNvSpPr>
            <p:nvPr/>
          </p:nvSpPr>
          <p:spPr bwMode="auto">
            <a:xfrm>
              <a:off x="3299492" y="5162914"/>
              <a:ext cx="204311" cy="204300"/>
            </a:xfrm>
            <a:prstGeom prst="flowChartConnector">
              <a:avLst/>
            </a:prstGeom>
            <a:gradFill flip="none" rotWithShape="1">
              <a:gsLst>
                <a:gs pos="38000">
                  <a:srgbClr val="0000FF"/>
                </a:gs>
                <a:gs pos="100000">
                  <a:srgbClr val="0B3BFF"/>
                </a:gs>
              </a:gsLst>
              <a:lin ang="2700000" scaled="0"/>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grpSp>
      <p:grpSp>
        <p:nvGrpSpPr>
          <p:cNvPr id="15399" name="Group 190"/>
          <p:cNvGrpSpPr>
            <a:grpSpLocks/>
          </p:cNvGrpSpPr>
          <p:nvPr/>
        </p:nvGrpSpPr>
        <p:grpSpPr bwMode="auto">
          <a:xfrm>
            <a:off x="4846638" y="5164138"/>
            <a:ext cx="301625" cy="749300"/>
            <a:chOff x="3513803" y="5176067"/>
            <a:chExt cx="301995" cy="749592"/>
          </a:xfrm>
        </p:grpSpPr>
        <p:cxnSp>
          <p:nvCxnSpPr>
            <p:cNvPr id="192" name="Straight Connector 191"/>
            <p:cNvCxnSpPr/>
            <p:nvPr/>
          </p:nvCxnSpPr>
          <p:spPr bwMode="auto">
            <a:xfrm rot="5400000">
              <a:off x="3508265" y="5856555"/>
              <a:ext cx="58761" cy="47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bwMode="auto">
            <a:xfrm rot="5400000">
              <a:off x="3555956" y="5885162"/>
              <a:ext cx="8099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bwMode="auto">
            <a:xfrm rot="16200000" flipH="1">
              <a:off x="3622705" y="5856555"/>
              <a:ext cx="58761" cy="47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5" name="Connector 194"/>
            <p:cNvSpPr/>
            <p:nvPr/>
          </p:nvSpPr>
          <p:spPr bwMode="auto">
            <a:xfrm>
              <a:off x="3548845" y="5772341"/>
              <a:ext cx="92045" cy="92040"/>
            </a:xfrm>
            <a:prstGeom prst="flowChartConnector">
              <a:avLst/>
            </a:prstGeom>
            <a:solidFill>
              <a:schemeClr val="bg1">
                <a:lumMod val="50000"/>
              </a:schemeClr>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96" name="Connector 195"/>
            <p:cNvSpPr/>
            <p:nvPr/>
          </p:nvSpPr>
          <p:spPr bwMode="auto">
            <a:xfrm>
              <a:off x="3578364" y="5689984"/>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97" name="Connector 196"/>
            <p:cNvSpPr/>
            <p:nvPr/>
          </p:nvSpPr>
          <p:spPr bwMode="auto">
            <a:xfrm>
              <a:off x="3566659" y="5599962"/>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98" name="Connector 197"/>
            <p:cNvSpPr/>
            <p:nvPr/>
          </p:nvSpPr>
          <p:spPr bwMode="auto">
            <a:xfrm>
              <a:off x="3622833" y="5528764"/>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199" name="Connector 198"/>
            <p:cNvSpPr/>
            <p:nvPr/>
          </p:nvSpPr>
          <p:spPr bwMode="auto">
            <a:xfrm>
              <a:off x="3610825" y="5438661"/>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00" name="Connector 199"/>
            <p:cNvSpPr/>
            <p:nvPr/>
          </p:nvSpPr>
          <p:spPr bwMode="auto">
            <a:xfrm>
              <a:off x="3664982" y="5366325"/>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01" name="Connector 200"/>
            <p:cNvSpPr>
              <a:spLocks noChangeAspect="1"/>
            </p:cNvSpPr>
            <p:nvPr/>
          </p:nvSpPr>
          <p:spPr bwMode="auto">
            <a:xfrm>
              <a:off x="3615411" y="5176067"/>
              <a:ext cx="200387" cy="200377"/>
            </a:xfrm>
            <a:prstGeom prst="flowChartConnector">
              <a:avLst/>
            </a:prstGeom>
            <a:solidFill>
              <a:schemeClr val="accent2"/>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grpSp>
      <p:grpSp>
        <p:nvGrpSpPr>
          <p:cNvPr id="15400" name="Group 201"/>
          <p:cNvGrpSpPr>
            <a:grpSpLocks/>
          </p:cNvGrpSpPr>
          <p:nvPr/>
        </p:nvGrpSpPr>
        <p:grpSpPr bwMode="auto">
          <a:xfrm>
            <a:off x="4329113" y="5164138"/>
            <a:ext cx="303212" cy="749300"/>
            <a:chOff x="3513803" y="5176067"/>
            <a:chExt cx="301995" cy="749592"/>
          </a:xfrm>
        </p:grpSpPr>
        <p:cxnSp>
          <p:nvCxnSpPr>
            <p:cNvPr id="203" name="Straight Connector 202"/>
            <p:cNvCxnSpPr/>
            <p:nvPr/>
          </p:nvCxnSpPr>
          <p:spPr bwMode="auto">
            <a:xfrm rot="5400000">
              <a:off x="3508930" y="5855890"/>
              <a:ext cx="58761" cy="490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bwMode="auto">
            <a:xfrm rot="5400000">
              <a:off x="3556315" y="5884371"/>
              <a:ext cx="80995" cy="15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bwMode="auto">
            <a:xfrm rot="16200000" flipH="1">
              <a:off x="3622771" y="5855890"/>
              <a:ext cx="58761" cy="490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6" name="Connector 205"/>
            <p:cNvSpPr/>
            <p:nvPr/>
          </p:nvSpPr>
          <p:spPr bwMode="auto">
            <a:xfrm>
              <a:off x="3548845" y="5772341"/>
              <a:ext cx="92045" cy="92040"/>
            </a:xfrm>
            <a:prstGeom prst="flowChartConnector">
              <a:avLst/>
            </a:prstGeom>
            <a:solidFill>
              <a:schemeClr val="bg1">
                <a:lumMod val="50000"/>
              </a:schemeClr>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07" name="Connector 206"/>
            <p:cNvSpPr/>
            <p:nvPr/>
          </p:nvSpPr>
          <p:spPr bwMode="auto">
            <a:xfrm>
              <a:off x="3578364" y="5689984"/>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08" name="Connector 207"/>
            <p:cNvSpPr/>
            <p:nvPr/>
          </p:nvSpPr>
          <p:spPr bwMode="auto">
            <a:xfrm>
              <a:off x="3566659" y="5599962"/>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09" name="Connector 208"/>
            <p:cNvSpPr/>
            <p:nvPr/>
          </p:nvSpPr>
          <p:spPr bwMode="auto">
            <a:xfrm>
              <a:off x="3622833" y="5528764"/>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10" name="Connector 209"/>
            <p:cNvSpPr/>
            <p:nvPr/>
          </p:nvSpPr>
          <p:spPr bwMode="auto">
            <a:xfrm>
              <a:off x="3610825" y="5438661"/>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11" name="Connector 210"/>
            <p:cNvSpPr/>
            <p:nvPr/>
          </p:nvSpPr>
          <p:spPr bwMode="auto">
            <a:xfrm>
              <a:off x="3664982" y="5366325"/>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12" name="Connector 211"/>
            <p:cNvSpPr>
              <a:spLocks noChangeAspect="1"/>
            </p:cNvSpPr>
            <p:nvPr/>
          </p:nvSpPr>
          <p:spPr bwMode="auto">
            <a:xfrm>
              <a:off x="3615411" y="5176067"/>
              <a:ext cx="200387" cy="200377"/>
            </a:xfrm>
            <a:prstGeom prst="flowChartConnector">
              <a:avLst/>
            </a:prstGeom>
            <a:solidFill>
              <a:schemeClr val="accent2"/>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grpSp>
      <p:grpSp>
        <p:nvGrpSpPr>
          <p:cNvPr id="15401" name="Group 212"/>
          <p:cNvGrpSpPr>
            <a:grpSpLocks/>
          </p:cNvGrpSpPr>
          <p:nvPr/>
        </p:nvGrpSpPr>
        <p:grpSpPr bwMode="auto">
          <a:xfrm>
            <a:off x="5100638" y="5164138"/>
            <a:ext cx="303212" cy="749300"/>
            <a:chOff x="3513803" y="5176067"/>
            <a:chExt cx="301995" cy="749592"/>
          </a:xfrm>
        </p:grpSpPr>
        <p:cxnSp>
          <p:nvCxnSpPr>
            <p:cNvPr id="214" name="Straight Connector 213"/>
            <p:cNvCxnSpPr/>
            <p:nvPr/>
          </p:nvCxnSpPr>
          <p:spPr bwMode="auto">
            <a:xfrm rot="5400000">
              <a:off x="3508930" y="5855890"/>
              <a:ext cx="58761" cy="490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bwMode="auto">
            <a:xfrm rot="5400000">
              <a:off x="3556315" y="5884371"/>
              <a:ext cx="80995" cy="15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bwMode="auto">
            <a:xfrm rot="16200000" flipH="1">
              <a:off x="3622771" y="5855890"/>
              <a:ext cx="58761" cy="490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7" name="Connector 216"/>
            <p:cNvSpPr/>
            <p:nvPr/>
          </p:nvSpPr>
          <p:spPr bwMode="auto">
            <a:xfrm>
              <a:off x="3548845" y="5772341"/>
              <a:ext cx="92045" cy="92040"/>
            </a:xfrm>
            <a:prstGeom prst="flowChartConnector">
              <a:avLst/>
            </a:prstGeom>
            <a:solidFill>
              <a:schemeClr val="bg1">
                <a:lumMod val="50000"/>
              </a:schemeClr>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18" name="Connector 217"/>
            <p:cNvSpPr/>
            <p:nvPr/>
          </p:nvSpPr>
          <p:spPr bwMode="auto">
            <a:xfrm>
              <a:off x="3578364" y="5689984"/>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19" name="Connector 218"/>
            <p:cNvSpPr/>
            <p:nvPr/>
          </p:nvSpPr>
          <p:spPr bwMode="auto">
            <a:xfrm>
              <a:off x="3566659" y="5599962"/>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20" name="Connector 219"/>
            <p:cNvSpPr/>
            <p:nvPr/>
          </p:nvSpPr>
          <p:spPr bwMode="auto">
            <a:xfrm>
              <a:off x="3622833" y="5528764"/>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21" name="Connector 220"/>
            <p:cNvSpPr/>
            <p:nvPr/>
          </p:nvSpPr>
          <p:spPr bwMode="auto">
            <a:xfrm>
              <a:off x="3610825" y="5438661"/>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22" name="Connector 221"/>
            <p:cNvSpPr/>
            <p:nvPr/>
          </p:nvSpPr>
          <p:spPr bwMode="auto">
            <a:xfrm>
              <a:off x="3664982" y="5366325"/>
              <a:ext cx="92045" cy="92040"/>
            </a:xfrm>
            <a:prstGeom prst="flowChartConnector">
              <a:avLst/>
            </a:prstGeom>
            <a:gradFill flip="none" rotWithShape="1">
              <a:gsLst>
                <a:gs pos="0">
                  <a:srgbClr val="59D220"/>
                </a:gs>
                <a:gs pos="100000">
                  <a:srgbClr val="64F022"/>
                </a:gs>
              </a:gsLst>
              <a:lin ang="0" scaled="1"/>
              <a:tileRect/>
            </a:gra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a:solidFill>
                  <a:prstClr val="white"/>
                </a:solidFill>
              </a:endParaRPr>
            </a:p>
          </p:txBody>
        </p:sp>
        <p:sp>
          <p:nvSpPr>
            <p:cNvPr id="223" name="Connector 222"/>
            <p:cNvSpPr>
              <a:spLocks noChangeAspect="1"/>
            </p:cNvSpPr>
            <p:nvPr/>
          </p:nvSpPr>
          <p:spPr bwMode="auto">
            <a:xfrm>
              <a:off x="3615411" y="5176067"/>
              <a:ext cx="200387" cy="200377"/>
            </a:xfrm>
            <a:prstGeom prst="flowChartConnector">
              <a:avLst/>
            </a:prstGeom>
            <a:solidFill>
              <a:schemeClr val="accent2"/>
            </a:solidFill>
            <a:ln>
              <a:noFill/>
            </a:ln>
            <a:effectLst>
              <a:innerShdw blurRad="63500" dist="50800" dir="27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600" dirty="0">
                <a:solidFill>
                  <a:prstClr val="white"/>
                </a:solidFill>
              </a:endParaRPr>
            </a:p>
          </p:txBody>
        </p:sp>
      </p:grpSp>
      <p:sp>
        <p:nvSpPr>
          <p:cNvPr id="15402" name="TextBox 15360"/>
          <p:cNvSpPr txBox="1">
            <a:spLocks noChangeArrowheads="1"/>
          </p:cNvSpPr>
          <p:nvPr/>
        </p:nvSpPr>
        <p:spPr bwMode="auto">
          <a:xfrm>
            <a:off x="1254125" y="5353050"/>
            <a:ext cx="18256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400">
                <a:solidFill>
                  <a:prstClr val="black"/>
                </a:solidFill>
              </a:rPr>
              <a:t>Mixed Monolayers</a:t>
            </a:r>
          </a:p>
          <a:p>
            <a:pPr defTabSz="457200" eaLnBrk="1" fontAlgn="base" hangingPunct="1">
              <a:spcBef>
                <a:spcPct val="0"/>
              </a:spcBef>
              <a:spcAft>
                <a:spcPct val="0"/>
              </a:spcAft>
            </a:pPr>
            <a:r>
              <a:rPr lang="en-US" sz="1400">
                <a:solidFill>
                  <a:prstClr val="black"/>
                </a:solidFill>
              </a:rPr>
              <a:t>50% mole percent in solution</a:t>
            </a:r>
          </a:p>
        </p:txBody>
      </p:sp>
      <p:sp>
        <p:nvSpPr>
          <p:cNvPr id="15403" name="TextBox 15363"/>
          <p:cNvSpPr txBox="1">
            <a:spLocks noChangeArrowheads="1"/>
          </p:cNvSpPr>
          <p:nvPr/>
        </p:nvSpPr>
        <p:spPr bwMode="auto">
          <a:xfrm>
            <a:off x="5497513" y="5732463"/>
            <a:ext cx="18145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800">
                <a:solidFill>
                  <a:prstClr val="black"/>
                </a:solidFill>
              </a:rPr>
              <a:t>SiO</a:t>
            </a:r>
            <a:r>
              <a:rPr lang="en-US" sz="1800" baseline="-25000">
                <a:solidFill>
                  <a:prstClr val="black"/>
                </a:solidFill>
              </a:rPr>
              <a:t>2</a:t>
            </a:r>
            <a:r>
              <a:rPr lang="en-US" sz="1800">
                <a:solidFill>
                  <a:prstClr val="black"/>
                </a:solidFill>
              </a:rPr>
              <a:t> Substrate</a:t>
            </a:r>
          </a:p>
        </p:txBody>
      </p:sp>
      <p:sp>
        <p:nvSpPr>
          <p:cNvPr id="3" name="Rectangle 2"/>
          <p:cNvSpPr/>
          <p:nvPr/>
        </p:nvSpPr>
        <p:spPr>
          <a:xfrm>
            <a:off x="1187864" y="1833356"/>
            <a:ext cx="6511925" cy="1554317"/>
          </a:xfrm>
          <a:prstGeom prst="rect">
            <a:avLst/>
          </a:prstGeom>
          <a:noFill/>
          <a:ln w="38100">
            <a:solidFill>
              <a:srgbClr val="94470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2400">
              <a:solidFill>
                <a:prstClr val="white"/>
              </a:solidFill>
            </a:endParaRPr>
          </a:p>
        </p:txBody>
      </p:sp>
      <p:sp>
        <p:nvSpPr>
          <p:cNvPr id="4" name="Rectangle 3"/>
          <p:cNvSpPr/>
          <p:nvPr/>
        </p:nvSpPr>
        <p:spPr>
          <a:xfrm>
            <a:off x="755374" y="4956313"/>
            <a:ext cx="7010675" cy="12722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US" sz="2400">
              <a:solidFill>
                <a:prstClr val="white"/>
              </a:solidFill>
            </a:endParaRPr>
          </a:p>
        </p:txBody>
      </p:sp>
    </p:spTree>
    <p:extLst>
      <p:ext uri="{BB962C8B-B14F-4D97-AF65-F5344CB8AC3E}">
        <p14:creationId xmlns:p14="http://schemas.microsoft.com/office/powerpoint/2010/main" val="117748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752600"/>
            <a:ext cx="417830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3789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3600"/>
            <a:ext cx="4800600" cy="25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7893" name="Rectangle 5"/>
          <p:cNvSpPr>
            <a:spLocks noGrp="1" noChangeArrowheads="1"/>
          </p:cNvSpPr>
          <p:nvPr>
            <p:ph type="title" idx="4294967295"/>
          </p:nvPr>
        </p:nvSpPr>
        <p:spPr>
          <a:xfrm>
            <a:off x="533400" y="304800"/>
            <a:ext cx="8229600" cy="381000"/>
          </a:xfrm>
        </p:spPr>
        <p:txBody>
          <a:bodyPr/>
          <a:lstStyle/>
          <a:p>
            <a:pPr eaLnBrk="1" hangingPunct="1"/>
            <a:r>
              <a:rPr lang="en-US" altLang="en-US" dirty="0" smtClean="0"/>
              <a:t>Illustration: Al on Si</a:t>
            </a:r>
            <a:endParaRPr lang="en-US" altLang="en-US" dirty="0"/>
          </a:p>
        </p:txBody>
      </p:sp>
      <p:sp>
        <p:nvSpPr>
          <p:cNvPr id="2" name="TextBox 1"/>
          <p:cNvSpPr txBox="1"/>
          <p:nvPr/>
        </p:nvSpPr>
        <p:spPr>
          <a:xfrm>
            <a:off x="3138189" y="5040001"/>
            <a:ext cx="6005811" cy="1200329"/>
          </a:xfrm>
          <a:prstGeom prst="rect">
            <a:avLst/>
          </a:prstGeom>
          <a:noFill/>
        </p:spPr>
        <p:txBody>
          <a:bodyPr wrap="none" rtlCol="0">
            <a:spAutoFit/>
          </a:bodyPr>
          <a:lstStyle/>
          <a:p>
            <a:r>
              <a:rPr lang="en-US" dirty="0" smtClean="0"/>
              <a:t>Tran, </a:t>
            </a:r>
            <a:r>
              <a:rPr lang="en-US" dirty="0" err="1" smtClean="0"/>
              <a:t>Kandula</a:t>
            </a:r>
            <a:r>
              <a:rPr lang="en-US" dirty="0" smtClean="0"/>
              <a:t>, Geubelle and </a:t>
            </a:r>
            <a:r>
              <a:rPr lang="en-US" dirty="0" err="1" smtClean="0"/>
              <a:t>Sottos</a:t>
            </a:r>
            <a:r>
              <a:rPr lang="en-US" dirty="0" smtClean="0"/>
              <a:t>, </a:t>
            </a:r>
            <a:r>
              <a:rPr lang="en-US" i="1" dirty="0" smtClean="0"/>
              <a:t>EFM</a:t>
            </a:r>
            <a:r>
              <a:rPr lang="en-US" dirty="0" smtClean="0"/>
              <a:t>, 2008</a:t>
            </a:r>
          </a:p>
          <a:p>
            <a:r>
              <a:rPr lang="en-US" dirty="0" err="1" smtClean="0"/>
              <a:t>Kandula</a:t>
            </a:r>
            <a:r>
              <a:rPr lang="en-US" dirty="0" smtClean="0"/>
              <a:t>, Hartfield, Geubelle and </a:t>
            </a:r>
            <a:r>
              <a:rPr lang="en-US" dirty="0" err="1" smtClean="0"/>
              <a:t>Sottos</a:t>
            </a:r>
            <a:r>
              <a:rPr lang="en-US" dirty="0" smtClean="0"/>
              <a:t>, </a:t>
            </a:r>
            <a:r>
              <a:rPr lang="en-US" i="1" dirty="0" smtClean="0"/>
              <a:t>Thin Solid Films</a:t>
            </a:r>
            <a:r>
              <a:rPr lang="en-US" dirty="0" smtClean="0"/>
              <a:t>, 2008</a:t>
            </a:r>
          </a:p>
          <a:p>
            <a:r>
              <a:rPr lang="en-US" dirty="0" err="1" smtClean="0"/>
              <a:t>Kandula</a:t>
            </a:r>
            <a:r>
              <a:rPr lang="en-US" dirty="0" smtClean="0"/>
              <a:t>, Tran, Geubelle and </a:t>
            </a:r>
            <a:r>
              <a:rPr lang="en-US" dirty="0" err="1" smtClean="0"/>
              <a:t>Sottos</a:t>
            </a:r>
            <a:r>
              <a:rPr lang="en-US" dirty="0" smtClean="0"/>
              <a:t>, </a:t>
            </a:r>
            <a:r>
              <a:rPr lang="en-US" i="1" dirty="0" smtClean="0"/>
              <a:t>App. Phys. Letters</a:t>
            </a:r>
            <a:r>
              <a:rPr lang="en-US" dirty="0" smtClean="0"/>
              <a:t>, 2008</a:t>
            </a:r>
          </a:p>
          <a:p>
            <a:r>
              <a:rPr lang="en-US" dirty="0" smtClean="0"/>
              <a:t>Tran, </a:t>
            </a:r>
            <a:r>
              <a:rPr lang="en-US" dirty="0" err="1" smtClean="0"/>
              <a:t>Kandula</a:t>
            </a:r>
            <a:r>
              <a:rPr lang="en-US" dirty="0" smtClean="0"/>
              <a:t>, Geubelle and </a:t>
            </a:r>
            <a:r>
              <a:rPr lang="en-US" dirty="0" err="1" smtClean="0"/>
              <a:t>Sottos</a:t>
            </a:r>
            <a:r>
              <a:rPr lang="en-US" dirty="0" smtClean="0"/>
              <a:t>, </a:t>
            </a:r>
            <a:r>
              <a:rPr lang="en-US" i="1" dirty="0" smtClean="0"/>
              <a:t>IJF</a:t>
            </a:r>
            <a:r>
              <a:rPr lang="en-US" dirty="0" smtClean="0"/>
              <a:t>, 2010</a:t>
            </a:r>
            <a:endParaRPr lang="en-US" dirty="0"/>
          </a:p>
        </p:txBody>
      </p:sp>
    </p:spTree>
    <p:extLst>
      <p:ext uri="{BB962C8B-B14F-4D97-AF65-F5344CB8AC3E}">
        <p14:creationId xmlns:p14="http://schemas.microsoft.com/office/powerpoint/2010/main" val="141391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4"/>
          <p:cNvPicPr/>
          <p:nvPr/>
        </p:nvPicPr>
        <p:blipFill>
          <a:blip r:embed="rId2"/>
          <a:stretch>
            <a:fillRect/>
          </a:stretch>
        </p:blipFill>
        <p:spPr>
          <a:xfrm>
            <a:off x="1447800" y="584776"/>
            <a:ext cx="6918960" cy="5511223"/>
          </a:xfrm>
          <a:prstGeom prst="rect">
            <a:avLst/>
          </a:prstGeom>
          <a:ln>
            <a:noFill/>
          </a:ln>
        </p:spPr>
      </p:pic>
      <p:sp>
        <p:nvSpPr>
          <p:cNvPr id="4" name="TextBox 3"/>
          <p:cNvSpPr txBox="1"/>
          <p:nvPr/>
        </p:nvSpPr>
        <p:spPr>
          <a:xfrm>
            <a:off x="0" y="2"/>
            <a:ext cx="9144000" cy="584775"/>
          </a:xfrm>
          <a:prstGeom prst="rect">
            <a:avLst/>
          </a:prstGeom>
          <a:noFill/>
        </p:spPr>
        <p:txBody>
          <a:bodyPr wrap="square" rtlCol="0">
            <a:spAutoFit/>
          </a:bodyPr>
          <a:lstStyle/>
          <a:p>
            <a:pPr algn="ctr" fontAlgn="base">
              <a:spcBef>
                <a:spcPct val="0"/>
              </a:spcBef>
              <a:spcAft>
                <a:spcPct val="0"/>
              </a:spcAft>
            </a:pPr>
            <a:r>
              <a:rPr lang="en-US" sz="3200" b="1" dirty="0" smtClean="0">
                <a:solidFill>
                  <a:srgbClr val="000099"/>
                </a:solidFill>
                <a:ea typeface="MS PGothic" pitchFamily="34" charset="-128"/>
                <a:cs typeface="Times New Roman"/>
              </a:rPr>
              <a:t>Evolution of Kinetic </a:t>
            </a:r>
            <a:r>
              <a:rPr lang="en-US" sz="3200" b="1" smtClean="0">
                <a:solidFill>
                  <a:srgbClr val="000099"/>
                </a:solidFill>
                <a:ea typeface="MS PGothic" pitchFamily="34" charset="-128"/>
                <a:cs typeface="Times New Roman"/>
              </a:rPr>
              <a:t>Energy During Pulse Loading</a:t>
            </a:r>
            <a:endParaRPr lang="en-US" sz="3200" b="1" dirty="0">
              <a:solidFill>
                <a:srgbClr val="000099"/>
              </a:solidFill>
              <a:ea typeface="MS PGothic" pitchFamily="34" charset="-128"/>
              <a:cs typeface="Times New Roman"/>
            </a:endParaRPr>
          </a:p>
        </p:txBody>
      </p:sp>
    </p:spTree>
    <p:extLst>
      <p:ext uri="{BB962C8B-B14F-4D97-AF65-F5344CB8AC3E}">
        <p14:creationId xmlns:p14="http://schemas.microsoft.com/office/powerpoint/2010/main" val="1409586341"/>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6" name="Picture 3"/>
          <p:cNvPicPr/>
          <p:nvPr/>
        </p:nvPicPr>
        <p:blipFill>
          <a:blip r:embed="rId2"/>
          <a:stretch>
            <a:fillRect/>
          </a:stretch>
        </p:blipFill>
        <p:spPr>
          <a:xfrm>
            <a:off x="914400" y="965777"/>
            <a:ext cx="7239000" cy="4673023"/>
          </a:xfrm>
          <a:prstGeom prst="rect">
            <a:avLst/>
          </a:prstGeom>
          <a:ln>
            <a:noFill/>
          </a:ln>
        </p:spPr>
      </p:pic>
      <p:sp>
        <p:nvSpPr>
          <p:cNvPr id="4" name="TextBox 3"/>
          <p:cNvSpPr txBox="1"/>
          <p:nvPr/>
        </p:nvSpPr>
        <p:spPr>
          <a:xfrm>
            <a:off x="0" y="2"/>
            <a:ext cx="9144000" cy="646331"/>
          </a:xfrm>
          <a:prstGeom prst="rect">
            <a:avLst/>
          </a:prstGeom>
          <a:noFill/>
        </p:spPr>
        <p:txBody>
          <a:bodyPr wrap="square" rtlCol="0">
            <a:spAutoFit/>
          </a:bodyPr>
          <a:lstStyle/>
          <a:p>
            <a:pPr algn="ctr" fontAlgn="base">
              <a:spcBef>
                <a:spcPct val="0"/>
              </a:spcBef>
              <a:spcAft>
                <a:spcPct val="0"/>
              </a:spcAft>
            </a:pPr>
            <a:r>
              <a:rPr lang="en-US" sz="3600" b="1" dirty="0" smtClean="0">
                <a:solidFill>
                  <a:srgbClr val="000099"/>
                </a:solidFill>
                <a:ea typeface="MS PGothic" pitchFamily="34" charset="-128"/>
                <a:cs typeface="Times New Roman"/>
              </a:rPr>
              <a:t>Delaminated Gold Strip (100% MUTMS)</a:t>
            </a:r>
            <a:endParaRPr lang="en-US" sz="3600" b="1" dirty="0">
              <a:solidFill>
                <a:srgbClr val="000099"/>
              </a:solidFill>
              <a:ea typeface="MS PGothic" pitchFamily="34" charset="-128"/>
              <a:cs typeface="Times New Roman"/>
            </a:endParaRPr>
          </a:p>
        </p:txBody>
      </p:sp>
      <p:sp>
        <p:nvSpPr>
          <p:cNvPr id="2" name="TextBox 1"/>
          <p:cNvSpPr txBox="1"/>
          <p:nvPr/>
        </p:nvSpPr>
        <p:spPr>
          <a:xfrm>
            <a:off x="7086600" y="4724400"/>
            <a:ext cx="906017" cy="369332"/>
          </a:xfrm>
          <a:prstGeom prst="rect">
            <a:avLst/>
          </a:prstGeom>
          <a:noFill/>
        </p:spPr>
        <p:txBody>
          <a:bodyPr wrap="none" rtlCol="0">
            <a:spAutoFit/>
          </a:bodyPr>
          <a:lstStyle/>
          <a:p>
            <a:r>
              <a:rPr lang="en-US" dirty="0" smtClean="0"/>
              <a:t>250 </a:t>
            </a:r>
            <a:r>
              <a:rPr lang="en-US" dirty="0" smtClean="0">
                <a:latin typeface="Symbol" charset="2"/>
                <a:ea typeface="Symbol" charset="2"/>
                <a:cs typeface="Symbol" charset="2"/>
              </a:rPr>
              <a:t>m</a:t>
            </a:r>
            <a:r>
              <a:rPr lang="en-US" dirty="0" smtClean="0"/>
              <a:t>m</a:t>
            </a:r>
            <a:endParaRPr lang="en-US" dirty="0"/>
          </a:p>
        </p:txBody>
      </p:sp>
    </p:spTree>
    <p:extLst>
      <p:ext uri="{BB962C8B-B14F-4D97-AF65-F5344CB8AC3E}">
        <p14:creationId xmlns:p14="http://schemas.microsoft.com/office/powerpoint/2010/main" val="2025523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6673003" y="5867400"/>
            <a:ext cx="2035789" cy="457200"/>
          </a:xfrm>
          <a:prstGeom prst="rect">
            <a:avLst/>
          </a:prstGeom>
          <a:noFill/>
          <a:ln>
            <a:noFill/>
          </a:ln>
        </p:spPr>
        <p:txBody>
          <a:bodyPr lIns="67500" tIns="33750" rIns="67500" bIns="33750"/>
          <a:lstStyle/>
          <a:p>
            <a:pPr>
              <a:lnSpc>
                <a:spcPct val="100000"/>
              </a:lnSpc>
            </a:pPr>
            <a:r>
              <a:rPr lang="en-US" sz="1350" dirty="0" smtClean="0">
                <a:solidFill>
                  <a:srgbClr val="000000"/>
                </a:solidFill>
                <a:latin typeface="Calibri"/>
              </a:rPr>
              <a:t>All </a:t>
            </a:r>
            <a:r>
              <a:rPr lang="en-US" sz="1350" dirty="0">
                <a:solidFill>
                  <a:srgbClr val="000000"/>
                </a:solidFill>
                <a:latin typeface="Calibri"/>
              </a:rPr>
              <a:t>scale </a:t>
            </a:r>
            <a:r>
              <a:rPr lang="en-US" sz="1350" dirty="0" smtClean="0">
                <a:solidFill>
                  <a:srgbClr val="000000"/>
                </a:solidFill>
                <a:latin typeface="Calibri"/>
              </a:rPr>
              <a:t>bars: 250 </a:t>
            </a:r>
            <a:r>
              <a:rPr lang="en-US" sz="1350" dirty="0">
                <a:solidFill>
                  <a:srgbClr val="000000"/>
                </a:solidFill>
                <a:latin typeface="Symbol"/>
              </a:rPr>
              <a:t>m</a:t>
            </a:r>
            <a:r>
              <a:rPr lang="en-US" sz="1350" dirty="0" smtClean="0">
                <a:solidFill>
                  <a:srgbClr val="000000"/>
                </a:solidFill>
                <a:latin typeface="Calibri"/>
              </a:rPr>
              <a:t>m</a:t>
            </a:r>
            <a:endParaRPr sz="1350" dirty="0"/>
          </a:p>
        </p:txBody>
      </p:sp>
      <p:sp>
        <p:nvSpPr>
          <p:cNvPr id="4" name="TextBox 3"/>
          <p:cNvSpPr txBox="1"/>
          <p:nvPr/>
        </p:nvSpPr>
        <p:spPr>
          <a:xfrm>
            <a:off x="0" y="2"/>
            <a:ext cx="9144000" cy="646331"/>
          </a:xfrm>
          <a:prstGeom prst="rect">
            <a:avLst/>
          </a:prstGeom>
          <a:noFill/>
        </p:spPr>
        <p:txBody>
          <a:bodyPr wrap="square" rtlCol="0">
            <a:spAutoFit/>
          </a:bodyPr>
          <a:lstStyle/>
          <a:p>
            <a:pPr algn="ctr" fontAlgn="base">
              <a:spcBef>
                <a:spcPct val="0"/>
              </a:spcBef>
              <a:spcAft>
                <a:spcPct val="0"/>
              </a:spcAft>
            </a:pPr>
            <a:r>
              <a:rPr lang="en-US" sz="3600" b="1" dirty="0" smtClean="0">
                <a:solidFill>
                  <a:srgbClr val="000099"/>
                </a:solidFill>
                <a:ea typeface="MS PGothic" pitchFamily="34" charset="-128"/>
                <a:cs typeface="Times New Roman"/>
              </a:rPr>
              <a:t>Effect of SAM on Delamination</a:t>
            </a:r>
            <a:endParaRPr lang="en-US" sz="3600" b="1" dirty="0">
              <a:solidFill>
                <a:srgbClr val="000099"/>
              </a:solidFill>
              <a:ea typeface="MS PGothic" pitchFamily="34" charset="-128"/>
              <a:cs typeface="Times New Roman"/>
            </a:endParaRPr>
          </a:p>
        </p:txBody>
      </p:sp>
      <p:grpSp>
        <p:nvGrpSpPr>
          <p:cNvPr id="3" name="Group 2"/>
          <p:cNvGrpSpPr/>
          <p:nvPr/>
        </p:nvGrpSpPr>
        <p:grpSpPr>
          <a:xfrm>
            <a:off x="1508760" y="925830"/>
            <a:ext cx="6440580" cy="4185241"/>
            <a:chOff x="1508760" y="925830"/>
            <a:chExt cx="6440580" cy="4185241"/>
          </a:xfrm>
        </p:grpSpPr>
        <p:pic>
          <p:nvPicPr>
            <p:cNvPr id="88" name="Picture 3"/>
            <p:cNvPicPr/>
            <p:nvPr/>
          </p:nvPicPr>
          <p:blipFill>
            <a:blip r:embed="rId2"/>
            <a:stretch>
              <a:fillRect/>
            </a:stretch>
          </p:blipFill>
          <p:spPr>
            <a:xfrm>
              <a:off x="1508760" y="925830"/>
              <a:ext cx="6440580" cy="3703320"/>
            </a:xfrm>
            <a:prstGeom prst="rect">
              <a:avLst/>
            </a:prstGeom>
            <a:ln>
              <a:noFill/>
            </a:ln>
          </p:spPr>
        </p:pic>
        <p:sp>
          <p:nvSpPr>
            <p:cNvPr id="2" name="TextBox 1"/>
            <p:cNvSpPr txBox="1"/>
            <p:nvPr/>
          </p:nvSpPr>
          <p:spPr>
            <a:xfrm>
              <a:off x="1765906" y="4649406"/>
              <a:ext cx="1053494" cy="461665"/>
            </a:xfrm>
            <a:prstGeom prst="rect">
              <a:avLst/>
            </a:prstGeom>
            <a:noFill/>
          </p:spPr>
          <p:txBody>
            <a:bodyPr wrap="none" rtlCol="0">
              <a:spAutoFit/>
            </a:bodyPr>
            <a:lstStyle/>
            <a:p>
              <a:r>
                <a:rPr lang="en-US" sz="2400" dirty="0" smtClean="0"/>
                <a:t>M</a:t>
              </a:r>
              <a:r>
                <a:rPr lang="en-US" sz="2400" baseline="-25000" dirty="0" smtClean="0"/>
                <a:t>100</a:t>
              </a:r>
              <a:r>
                <a:rPr lang="en-US" sz="2400" dirty="0" smtClean="0"/>
                <a:t>D</a:t>
              </a:r>
              <a:r>
                <a:rPr lang="en-US" sz="2400" baseline="-25000" dirty="0" smtClean="0"/>
                <a:t>0</a:t>
              </a:r>
              <a:endParaRPr lang="en-US" sz="2400" baseline="-25000" dirty="0"/>
            </a:p>
          </p:txBody>
        </p:sp>
        <p:sp>
          <p:nvSpPr>
            <p:cNvPr id="6" name="TextBox 5"/>
            <p:cNvSpPr txBox="1"/>
            <p:nvPr/>
          </p:nvSpPr>
          <p:spPr>
            <a:xfrm>
              <a:off x="3518506" y="4649406"/>
              <a:ext cx="1053494" cy="461665"/>
            </a:xfrm>
            <a:prstGeom prst="rect">
              <a:avLst/>
            </a:prstGeom>
            <a:noFill/>
          </p:spPr>
          <p:txBody>
            <a:bodyPr wrap="none" rtlCol="0">
              <a:spAutoFit/>
            </a:bodyPr>
            <a:lstStyle/>
            <a:p>
              <a:r>
                <a:rPr lang="en-US" sz="2400" smtClean="0"/>
                <a:t>M</a:t>
              </a:r>
              <a:r>
                <a:rPr lang="en-US" sz="2400" baseline="-25000" smtClean="0"/>
                <a:t>75</a:t>
              </a:r>
              <a:r>
                <a:rPr lang="en-US" sz="2400" smtClean="0"/>
                <a:t>D</a:t>
              </a:r>
              <a:r>
                <a:rPr lang="en-US" sz="2400" baseline="-25000" smtClean="0"/>
                <a:t>25</a:t>
              </a:r>
              <a:endParaRPr lang="en-US" sz="2400" baseline="-25000" dirty="0"/>
            </a:p>
          </p:txBody>
        </p:sp>
        <p:sp>
          <p:nvSpPr>
            <p:cNvPr id="7" name="TextBox 6"/>
            <p:cNvSpPr txBox="1"/>
            <p:nvPr/>
          </p:nvSpPr>
          <p:spPr>
            <a:xfrm>
              <a:off x="5105400" y="4649406"/>
              <a:ext cx="1053494" cy="461665"/>
            </a:xfrm>
            <a:prstGeom prst="rect">
              <a:avLst/>
            </a:prstGeom>
            <a:noFill/>
          </p:spPr>
          <p:txBody>
            <a:bodyPr wrap="none" rtlCol="0">
              <a:spAutoFit/>
            </a:bodyPr>
            <a:lstStyle/>
            <a:p>
              <a:r>
                <a:rPr lang="en-US" sz="2400" smtClean="0"/>
                <a:t>M</a:t>
              </a:r>
              <a:r>
                <a:rPr lang="en-US" sz="2400" baseline="-25000" smtClean="0"/>
                <a:t>50</a:t>
              </a:r>
              <a:r>
                <a:rPr lang="en-US" sz="2400" smtClean="0"/>
                <a:t>D</a:t>
              </a:r>
              <a:r>
                <a:rPr lang="en-US" sz="2400" baseline="-25000" smtClean="0"/>
                <a:t>50</a:t>
              </a:r>
              <a:endParaRPr lang="en-US" sz="2400" baseline="-25000" dirty="0"/>
            </a:p>
          </p:txBody>
        </p:sp>
        <p:sp>
          <p:nvSpPr>
            <p:cNvPr id="8" name="TextBox 7"/>
            <p:cNvSpPr txBox="1"/>
            <p:nvPr/>
          </p:nvSpPr>
          <p:spPr>
            <a:xfrm>
              <a:off x="6692294" y="4616611"/>
              <a:ext cx="1053494" cy="461665"/>
            </a:xfrm>
            <a:prstGeom prst="rect">
              <a:avLst/>
            </a:prstGeom>
            <a:noFill/>
          </p:spPr>
          <p:txBody>
            <a:bodyPr wrap="none" rtlCol="0">
              <a:spAutoFit/>
            </a:bodyPr>
            <a:lstStyle/>
            <a:p>
              <a:r>
                <a:rPr lang="en-US" sz="2400" dirty="0" smtClean="0"/>
                <a:t>M</a:t>
              </a:r>
              <a:r>
                <a:rPr lang="en-US" sz="2400" baseline="-25000" dirty="0" smtClean="0"/>
                <a:t>25</a:t>
              </a:r>
              <a:r>
                <a:rPr lang="en-US" sz="2400" dirty="0" smtClean="0"/>
                <a:t>D</a:t>
              </a:r>
              <a:r>
                <a:rPr lang="en-US" sz="2400" baseline="-25000" dirty="0" smtClean="0"/>
                <a:t>75</a:t>
              </a:r>
              <a:endParaRPr lang="en-US" sz="2400" baseline="-25000" dirty="0"/>
            </a:p>
          </p:txBody>
        </p:sp>
      </p:grpSp>
    </p:spTree>
    <p:extLst>
      <p:ext uri="{BB962C8B-B14F-4D97-AF65-F5344CB8AC3E}">
        <p14:creationId xmlns:p14="http://schemas.microsoft.com/office/powerpoint/2010/main" val="1056473666"/>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3"/>
          <p:cNvPicPr/>
          <p:nvPr/>
        </p:nvPicPr>
        <p:blipFill>
          <a:blip r:embed="rId2"/>
          <a:stretch>
            <a:fillRect/>
          </a:stretch>
        </p:blipFill>
        <p:spPr>
          <a:xfrm>
            <a:off x="381000" y="381001"/>
            <a:ext cx="8138160" cy="5802630"/>
          </a:xfrm>
          <a:prstGeom prst="rect">
            <a:avLst/>
          </a:prstGeom>
          <a:ln>
            <a:noFill/>
          </a:ln>
        </p:spPr>
      </p:pic>
      <p:sp>
        <p:nvSpPr>
          <p:cNvPr id="4" name="TextBox 3"/>
          <p:cNvSpPr txBox="1"/>
          <p:nvPr/>
        </p:nvSpPr>
        <p:spPr>
          <a:xfrm>
            <a:off x="0" y="101025"/>
            <a:ext cx="9144000" cy="646331"/>
          </a:xfrm>
          <a:prstGeom prst="rect">
            <a:avLst/>
          </a:prstGeom>
          <a:noFill/>
        </p:spPr>
        <p:txBody>
          <a:bodyPr wrap="square" rtlCol="0">
            <a:spAutoFit/>
          </a:bodyPr>
          <a:lstStyle/>
          <a:p>
            <a:pPr algn="ctr" fontAlgn="base">
              <a:spcBef>
                <a:spcPct val="0"/>
              </a:spcBef>
              <a:spcAft>
                <a:spcPct val="0"/>
              </a:spcAft>
            </a:pPr>
            <a:r>
              <a:rPr lang="en-US" sz="3600" b="1" dirty="0" smtClean="0">
                <a:solidFill>
                  <a:srgbClr val="000099"/>
                </a:solidFill>
                <a:ea typeface="MS PGothic" pitchFamily="34" charset="-128"/>
                <a:cs typeface="Times New Roman"/>
              </a:rPr>
              <a:t>Interface Fracture Toughness</a:t>
            </a:r>
            <a:endParaRPr lang="en-US" sz="3600" b="1" dirty="0">
              <a:solidFill>
                <a:srgbClr val="000099"/>
              </a:solidFill>
              <a:ea typeface="MS PGothic" pitchFamily="34" charset="-128"/>
              <a:cs typeface="Times New Roman"/>
            </a:endParaRPr>
          </a:p>
        </p:txBody>
      </p:sp>
    </p:spTree>
    <p:extLst>
      <p:ext uri="{BB962C8B-B14F-4D97-AF65-F5344CB8AC3E}">
        <p14:creationId xmlns:p14="http://schemas.microsoft.com/office/powerpoint/2010/main" val="758111066"/>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dirty="0" smtClean="0">
                <a:latin typeface="Calibri" charset="0"/>
                <a:ea typeface="ＭＳ Ｐゴシック" charset="0"/>
                <a:cs typeface="ＭＳ Ｐゴシック" charset="0"/>
              </a:rPr>
              <a:t>Conclusions</a:t>
            </a:r>
            <a:endParaRPr lang="en-US" dirty="0">
              <a:latin typeface="Calibri" charset="0"/>
              <a:ea typeface="ＭＳ Ｐゴシック" charset="0"/>
              <a:cs typeface="ＭＳ Ｐゴシック" charset="0"/>
            </a:endParaRPr>
          </a:p>
        </p:txBody>
      </p:sp>
      <p:sp>
        <p:nvSpPr>
          <p:cNvPr id="38914" name="Content Placeholder 2"/>
          <p:cNvSpPr>
            <a:spLocks noGrp="1"/>
          </p:cNvSpPr>
          <p:nvPr>
            <p:ph idx="1"/>
          </p:nvPr>
        </p:nvSpPr>
        <p:spPr>
          <a:xfrm>
            <a:off x="108858" y="860780"/>
            <a:ext cx="8882742" cy="4525962"/>
          </a:xfrm>
        </p:spPr>
        <p:txBody>
          <a:bodyPr/>
          <a:lstStyle/>
          <a:p>
            <a:r>
              <a:rPr lang="en-US" sz="2000" dirty="0" smtClean="0">
                <a:latin typeface="Calibri" charset="0"/>
                <a:ea typeface="ＭＳ Ｐゴシック" charset="0"/>
                <a:cs typeface="ＭＳ Ｐゴシック" charset="0"/>
              </a:rPr>
              <a:t>Interfacial strength of SAM-mediated interfaces strongly </a:t>
            </a:r>
            <a:r>
              <a:rPr lang="en-US" sz="2000" dirty="0">
                <a:latin typeface="Calibri" charset="0"/>
                <a:ea typeface="ＭＳ Ｐゴシック" charset="0"/>
                <a:cs typeface="ＭＳ Ｐゴシック" charset="0"/>
              </a:rPr>
              <a:t>dependent on </a:t>
            </a:r>
            <a:r>
              <a:rPr lang="en-US" sz="2000" dirty="0" smtClean="0">
                <a:latin typeface="Calibri" charset="0"/>
                <a:ea typeface="ＭＳ Ｐゴシック" charset="0"/>
                <a:cs typeface="ＭＳ Ｐゴシック" charset="0"/>
              </a:rPr>
              <a:t>functional group chemistry</a:t>
            </a:r>
          </a:p>
          <a:p>
            <a:r>
              <a:rPr lang="en-US" sz="2000" dirty="0" smtClean="0">
                <a:latin typeface="Calibri" charset="0"/>
                <a:ea typeface="ＭＳ Ｐゴシック" charset="0"/>
                <a:cs typeface="ＭＳ Ｐゴシック" charset="0"/>
              </a:rPr>
              <a:t>MD simulations point to drastic </a:t>
            </a:r>
            <a:r>
              <a:rPr lang="en-US" sz="2000" dirty="0">
                <a:latin typeface="Calibri" charset="0"/>
                <a:ea typeface="ＭＳ Ｐゴシック" charset="0"/>
                <a:cs typeface="ＭＳ Ｐゴシック" charset="0"/>
              </a:rPr>
              <a:t>difference in </a:t>
            </a:r>
            <a:r>
              <a:rPr lang="en-US" sz="2000" dirty="0" smtClean="0">
                <a:latin typeface="Calibri" charset="0"/>
                <a:ea typeface="ＭＳ Ｐゴシック" charset="0"/>
                <a:cs typeface="ＭＳ Ｐゴシック" charset="0"/>
              </a:rPr>
              <a:t>strength and work </a:t>
            </a:r>
            <a:r>
              <a:rPr lang="en-US" sz="2000" dirty="0">
                <a:latin typeface="Calibri" charset="0"/>
                <a:ea typeface="ＭＳ Ｐゴシック" charset="0"/>
                <a:cs typeface="ＭＳ Ｐゴシック" charset="0"/>
              </a:rPr>
              <a:t>of separation between </a:t>
            </a:r>
            <a:r>
              <a:rPr lang="en-US" sz="2000" dirty="0" smtClean="0">
                <a:latin typeface="Calibri" charset="0"/>
                <a:ea typeface="ＭＳ Ｐゴシック" charset="0"/>
                <a:cs typeface="ＭＳ Ｐゴシック" charset="0"/>
              </a:rPr>
              <a:t>methyl- </a:t>
            </a:r>
            <a:r>
              <a:rPr lang="en-US" sz="2000" dirty="0">
                <a:latin typeface="Calibri" charset="0"/>
                <a:ea typeface="ＭＳ Ｐゴシック" charset="0"/>
                <a:cs typeface="ＭＳ Ｐゴシック" charset="0"/>
              </a:rPr>
              <a:t>and </a:t>
            </a:r>
            <a:r>
              <a:rPr lang="en-US" sz="2000" dirty="0" smtClean="0">
                <a:latin typeface="Calibri" charset="0"/>
                <a:ea typeface="ＭＳ Ｐゴシック" charset="0"/>
                <a:cs typeface="ＭＳ Ｐゴシック" charset="0"/>
              </a:rPr>
              <a:t>thiol- </a:t>
            </a:r>
            <a:r>
              <a:rPr lang="en-US" sz="2000" dirty="0">
                <a:latin typeface="Calibri" charset="0"/>
                <a:ea typeface="ＭＳ Ｐゴシック" charset="0"/>
                <a:cs typeface="ＭＳ Ｐゴシック" charset="0"/>
              </a:rPr>
              <a:t>terminated </a:t>
            </a:r>
            <a:r>
              <a:rPr lang="en-US" sz="2000" dirty="0" smtClean="0">
                <a:latin typeface="Calibri" charset="0"/>
                <a:ea typeface="ＭＳ Ｐゴシック" charset="0"/>
                <a:cs typeface="ＭＳ Ｐゴシック" charset="0"/>
              </a:rPr>
              <a:t>SAMs</a:t>
            </a:r>
          </a:p>
          <a:p>
            <a:r>
              <a:rPr lang="en-US" sz="2000" dirty="0" smtClean="0">
                <a:latin typeface="Calibri" charset="0"/>
                <a:ea typeface="ＭＳ Ｐゴシック" charset="0"/>
                <a:cs typeface="ＭＳ Ｐゴシック" charset="0"/>
              </a:rPr>
              <a:t>Incorporation of surface roughness critical in obtaining effective cohesive properties</a:t>
            </a:r>
          </a:p>
          <a:p>
            <a:pPr lvl="1">
              <a:buFont typeface="Courier New" panose="02070309020205020404" pitchFamily="49" charset="0"/>
              <a:buChar char="o"/>
            </a:pPr>
            <a:r>
              <a:rPr lang="en-US" sz="2000" dirty="0" smtClean="0">
                <a:latin typeface="Calibri" charset="0"/>
                <a:ea typeface="ＭＳ Ｐゴシック" charset="0"/>
                <a:cs typeface="ＭＳ Ｐゴシック" charset="0"/>
              </a:rPr>
              <a:t>Idealized surface model</a:t>
            </a:r>
          </a:p>
          <a:p>
            <a:pPr lvl="1">
              <a:buFont typeface="Courier New" panose="02070309020205020404" pitchFamily="49" charset="0"/>
              <a:buChar char="o"/>
            </a:pPr>
            <a:r>
              <a:rPr lang="en-US" sz="2000" dirty="0" smtClean="0">
                <a:latin typeface="Calibri" charset="0"/>
                <a:ea typeface="ＭＳ Ｐゴシック" charset="0"/>
                <a:cs typeface="ＭＳ Ｐゴシック" charset="0"/>
              </a:rPr>
              <a:t>Real SAM surface model</a:t>
            </a:r>
          </a:p>
          <a:p>
            <a:pPr marL="0" indent="0">
              <a:buNone/>
            </a:pPr>
            <a:endParaRPr lang="en-US" sz="2000" dirty="0">
              <a:latin typeface="Calibri" charset="0"/>
              <a:ea typeface="ＭＳ Ｐゴシック" charset="0"/>
              <a:cs typeface="ＭＳ Ｐゴシック" charset="0"/>
            </a:endParaRPr>
          </a:p>
        </p:txBody>
      </p:sp>
      <p:sp>
        <p:nvSpPr>
          <p:cNvPr id="2" name="Rectangle 1"/>
          <p:cNvSpPr/>
          <p:nvPr/>
        </p:nvSpPr>
        <p:spPr>
          <a:xfrm>
            <a:off x="108858" y="3756158"/>
            <a:ext cx="4438603" cy="2246769"/>
          </a:xfrm>
          <a:prstGeom prst="rect">
            <a:avLst/>
          </a:prstGeom>
        </p:spPr>
        <p:txBody>
          <a:bodyPr wrap="square">
            <a:spAutoFit/>
          </a:bodyPr>
          <a:lstStyle/>
          <a:p>
            <a:pPr marL="342900" indent="-342900">
              <a:buFont typeface="Arial" panose="020B0604020202020204" pitchFamily="34" charset="0"/>
              <a:buChar char="•"/>
            </a:pPr>
            <a:r>
              <a:rPr lang="en-US" sz="2000" b="1" dirty="0" smtClean="0">
                <a:latin typeface="Calibri" charset="0"/>
              </a:rPr>
              <a:t>Single parameter not enough to capture roughness effect for compliant films</a:t>
            </a:r>
          </a:p>
          <a:p>
            <a:pPr marL="342900" indent="-342900">
              <a:buFont typeface="Arial" panose="020B0604020202020204" pitchFamily="34" charset="0"/>
              <a:buChar char="•"/>
            </a:pPr>
            <a:r>
              <a:rPr lang="en-US" sz="2000" b="1" dirty="0" smtClean="0">
                <a:latin typeface="Calibri" charset="0"/>
              </a:rPr>
              <a:t>Experimental evidence of strong dependence of SAM functional group on interface fracture toughness</a:t>
            </a:r>
            <a:endParaRPr lang="en-US" sz="2000" b="1" dirty="0">
              <a:latin typeface="Calibri" charset="0"/>
            </a:endParaRPr>
          </a:p>
        </p:txBody>
      </p:sp>
      <p:pic>
        <p:nvPicPr>
          <p:cNvPr id="3" name="Picture 2"/>
          <p:cNvPicPr>
            <a:picLocks noChangeAspect="1"/>
          </p:cNvPicPr>
          <p:nvPr/>
        </p:nvPicPr>
        <p:blipFill>
          <a:blip r:embed="rId6"/>
          <a:stretch>
            <a:fillRect/>
          </a:stretch>
        </p:blipFill>
        <p:spPr>
          <a:xfrm>
            <a:off x="5386752" y="3387332"/>
            <a:ext cx="3524745" cy="2965262"/>
          </a:xfrm>
          <a:prstGeom prst="rect">
            <a:avLst/>
          </a:prstGeom>
        </p:spPr>
      </p:pic>
      <p:pic>
        <p:nvPicPr>
          <p:cNvPr id="14" name="Separation30mp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65450" y="3735022"/>
            <a:ext cx="1644552" cy="2244943"/>
          </a:xfrm>
          <a:prstGeom prst="rect">
            <a:avLst/>
          </a:prstGeom>
        </p:spPr>
      </p:pic>
      <p:pic>
        <p:nvPicPr>
          <p:cNvPr id="15" name="Mercapto_final">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15795"/>
          <a:stretch/>
        </p:blipFill>
        <p:spPr>
          <a:xfrm>
            <a:off x="6917560" y="3735022"/>
            <a:ext cx="1783617" cy="2252843"/>
          </a:xfrm>
          <a:prstGeom prst="rect">
            <a:avLst/>
          </a:prstGeom>
        </p:spPr>
      </p:pic>
      <p:pic>
        <p:nvPicPr>
          <p:cNvPr id="18" name="Picture 2" descr="C:\Users\Chen\Documents\RealBusiness\Documents\Meeting Notes and Comments\SMMSeminar2015\SMM2015\SamePatchSize50.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88220" y="2670372"/>
            <a:ext cx="4458679" cy="315138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Chen\Documents\RealBusiness\Documents\Meeting Notes and Comments\20160617\DeformableBeta1DeltaC4.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00846" y="2706213"/>
            <a:ext cx="4668404" cy="29459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454857" y="2810623"/>
            <a:ext cx="4384592" cy="2978109"/>
            <a:chOff x="1508760" y="925830"/>
            <a:chExt cx="6440580" cy="4250734"/>
          </a:xfrm>
        </p:grpSpPr>
        <p:pic>
          <p:nvPicPr>
            <p:cNvPr id="11" name="Picture 3"/>
            <p:cNvPicPr/>
            <p:nvPr/>
          </p:nvPicPr>
          <p:blipFill>
            <a:blip r:embed="rId11"/>
            <a:stretch>
              <a:fillRect/>
            </a:stretch>
          </p:blipFill>
          <p:spPr>
            <a:xfrm>
              <a:off x="1508760" y="925830"/>
              <a:ext cx="6440580" cy="3703320"/>
            </a:xfrm>
            <a:prstGeom prst="rect">
              <a:avLst/>
            </a:prstGeom>
            <a:ln>
              <a:noFill/>
            </a:ln>
          </p:spPr>
        </p:pic>
        <p:sp>
          <p:nvSpPr>
            <p:cNvPr id="12" name="TextBox 11"/>
            <p:cNvSpPr txBox="1"/>
            <p:nvPr/>
          </p:nvSpPr>
          <p:spPr>
            <a:xfrm>
              <a:off x="1765906" y="4649407"/>
              <a:ext cx="1231963" cy="527157"/>
            </a:xfrm>
            <a:prstGeom prst="rect">
              <a:avLst/>
            </a:prstGeom>
            <a:noFill/>
          </p:spPr>
          <p:txBody>
            <a:bodyPr wrap="none" rtlCol="0">
              <a:spAutoFit/>
            </a:bodyPr>
            <a:lstStyle/>
            <a:p>
              <a:r>
                <a:rPr lang="en-US" dirty="0" smtClean="0"/>
                <a:t>M</a:t>
              </a:r>
              <a:r>
                <a:rPr lang="en-US" baseline="-25000" dirty="0" smtClean="0"/>
                <a:t>100</a:t>
              </a:r>
              <a:r>
                <a:rPr lang="en-US" dirty="0" smtClean="0"/>
                <a:t>D</a:t>
              </a:r>
              <a:r>
                <a:rPr lang="en-US" baseline="-25000" dirty="0" smtClean="0"/>
                <a:t>0</a:t>
              </a:r>
              <a:endParaRPr lang="en-US" baseline="-25000" dirty="0"/>
            </a:p>
          </p:txBody>
        </p:sp>
        <p:sp>
          <p:nvSpPr>
            <p:cNvPr id="13" name="TextBox 12"/>
            <p:cNvSpPr txBox="1"/>
            <p:nvPr/>
          </p:nvSpPr>
          <p:spPr>
            <a:xfrm>
              <a:off x="3518506" y="4649407"/>
              <a:ext cx="1231963" cy="527157"/>
            </a:xfrm>
            <a:prstGeom prst="rect">
              <a:avLst/>
            </a:prstGeom>
            <a:noFill/>
          </p:spPr>
          <p:txBody>
            <a:bodyPr wrap="none" rtlCol="0">
              <a:spAutoFit/>
            </a:bodyPr>
            <a:lstStyle/>
            <a:p>
              <a:r>
                <a:rPr lang="en-US" smtClean="0"/>
                <a:t>M</a:t>
              </a:r>
              <a:r>
                <a:rPr lang="en-US" baseline="-25000" smtClean="0"/>
                <a:t>75</a:t>
              </a:r>
              <a:r>
                <a:rPr lang="en-US" smtClean="0"/>
                <a:t>D</a:t>
              </a:r>
              <a:r>
                <a:rPr lang="en-US" baseline="-25000" smtClean="0"/>
                <a:t>25</a:t>
              </a:r>
              <a:endParaRPr lang="en-US" baseline="-25000" dirty="0"/>
            </a:p>
          </p:txBody>
        </p:sp>
        <p:sp>
          <p:nvSpPr>
            <p:cNvPr id="16" name="TextBox 15"/>
            <p:cNvSpPr txBox="1"/>
            <p:nvPr/>
          </p:nvSpPr>
          <p:spPr>
            <a:xfrm>
              <a:off x="5105398" y="4649407"/>
              <a:ext cx="1231963" cy="527157"/>
            </a:xfrm>
            <a:prstGeom prst="rect">
              <a:avLst/>
            </a:prstGeom>
            <a:noFill/>
          </p:spPr>
          <p:txBody>
            <a:bodyPr wrap="none" rtlCol="0">
              <a:spAutoFit/>
            </a:bodyPr>
            <a:lstStyle/>
            <a:p>
              <a:r>
                <a:rPr lang="en-US" smtClean="0"/>
                <a:t>M</a:t>
              </a:r>
              <a:r>
                <a:rPr lang="en-US" baseline="-25000" smtClean="0"/>
                <a:t>50</a:t>
              </a:r>
              <a:r>
                <a:rPr lang="en-US" smtClean="0"/>
                <a:t>D</a:t>
              </a:r>
              <a:r>
                <a:rPr lang="en-US" baseline="-25000" smtClean="0"/>
                <a:t>50</a:t>
              </a:r>
              <a:endParaRPr lang="en-US" baseline="-25000" dirty="0"/>
            </a:p>
          </p:txBody>
        </p:sp>
        <p:sp>
          <p:nvSpPr>
            <p:cNvPr id="17" name="TextBox 16"/>
            <p:cNvSpPr txBox="1"/>
            <p:nvPr/>
          </p:nvSpPr>
          <p:spPr>
            <a:xfrm>
              <a:off x="6692295" y="4616608"/>
              <a:ext cx="1231963" cy="527157"/>
            </a:xfrm>
            <a:prstGeom prst="rect">
              <a:avLst/>
            </a:prstGeom>
            <a:noFill/>
          </p:spPr>
          <p:txBody>
            <a:bodyPr wrap="none" rtlCol="0">
              <a:spAutoFit/>
            </a:bodyPr>
            <a:lstStyle/>
            <a:p>
              <a:r>
                <a:rPr lang="en-US" dirty="0" smtClean="0"/>
                <a:t>M</a:t>
              </a:r>
              <a:r>
                <a:rPr lang="en-US" baseline="-25000" dirty="0" smtClean="0"/>
                <a:t>25</a:t>
              </a:r>
              <a:r>
                <a:rPr lang="en-US" dirty="0" smtClean="0"/>
                <a:t>D</a:t>
              </a:r>
              <a:r>
                <a:rPr lang="en-US" baseline="-25000" dirty="0" smtClean="0"/>
                <a:t>75</a:t>
              </a:r>
              <a:endParaRPr lang="en-US" baseline="-25000" dirty="0"/>
            </a:p>
          </p:txBody>
        </p:sp>
      </p:grpSp>
    </p:spTree>
    <p:extLst>
      <p:ext uri="{BB962C8B-B14F-4D97-AF65-F5344CB8AC3E}">
        <p14:creationId xmlns:p14="http://schemas.microsoft.com/office/powerpoint/2010/main" val="21689358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animEffect transition="in" filter="fade">
                                      <p:cBhvr>
                                        <p:cTn id="7" dur="500"/>
                                        <p:tgtEl>
                                          <p:spTgt spid="389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8914">
                                            <p:txEl>
                                              <p:pRg st="1" end="1"/>
                                            </p:txEl>
                                          </p:spTgt>
                                        </p:tgtEl>
                                        <p:attrNameLst>
                                          <p:attrName>style.visibility</p:attrName>
                                        </p:attrNameLst>
                                      </p:cBhvr>
                                      <p:to>
                                        <p:strVal val="visible"/>
                                      </p:to>
                                    </p:set>
                                    <p:animEffect transition="in" filter="fade">
                                      <p:cBhvr>
                                        <p:cTn id="18" dur="500"/>
                                        <p:tgtEl>
                                          <p:spTgt spid="38914">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 presetClass="mediacall" presetSubtype="0" fill="hold" nodeType="withEffect">
                                  <p:stCondLst>
                                    <p:cond delay="0"/>
                                  </p:stCondLst>
                                  <p:childTnLst>
                                    <p:cmd type="call" cmd="playFrom(0.0)">
                                      <p:cBhvr>
                                        <p:cTn id="26" dur="25499" fill="hold"/>
                                        <p:tgtEl>
                                          <p:spTgt spid="14"/>
                                        </p:tgtEl>
                                      </p:cBhvr>
                                    </p:cmd>
                                  </p:childTnLst>
                                </p:cTn>
                              </p:par>
                              <p:par>
                                <p:cTn id="27" presetID="1" presetClass="mediacall" presetSubtype="0" fill="hold" nodeType="withEffect">
                                  <p:stCondLst>
                                    <p:cond delay="0"/>
                                  </p:stCondLst>
                                  <p:childTnLst>
                                    <p:cmd type="call" cmd="playFrom(0.0)">
                                      <p:cBhvr>
                                        <p:cTn id="28" dur="20291" fill="hold"/>
                                        <p:tgtEl>
                                          <p:spTgt spid="15"/>
                                        </p:tgtEl>
                                      </p:cBhvr>
                                    </p:cmd>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md type="call" cmd="stop">
                                      <p:cBhvr>
                                        <p:cTn id="34" dur="1">
                                          <p:stCondLst>
                                            <p:cond delay="499"/>
                                          </p:stCondLst>
                                        </p:cTn>
                                        <p:tgtEl>
                                          <p:spTgt spid="14"/>
                                        </p:tgtEl>
                                      </p:cBhvr>
                                    </p:cmd>
                                  </p:childTnLst>
                                </p:cTn>
                              </p:par>
                              <p:par>
                                <p:cTn id="35" presetID="10" presetClass="exit" presetSubtype="0" fill="hold"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md type="call" cmd="stop">
                                      <p:cBhvr>
                                        <p:cTn id="38" dur="1">
                                          <p:stCondLst>
                                            <p:cond delay="499"/>
                                          </p:stCondLst>
                                        </p:cTn>
                                        <p:tgtEl>
                                          <p:spTgt spid="15"/>
                                        </p:tgtEl>
                                      </p:cBhvr>
                                    </p:cmd>
                                  </p:childTnLst>
                                </p:cTn>
                              </p:par>
                              <p:par>
                                <p:cTn id="39" presetID="10" presetClass="entr" presetSubtype="0" fill="hold" nodeType="withEffect">
                                  <p:stCondLst>
                                    <p:cond delay="0"/>
                                  </p:stCondLst>
                                  <p:childTnLst>
                                    <p:set>
                                      <p:cBhvr>
                                        <p:cTn id="40" dur="1" fill="hold">
                                          <p:stCondLst>
                                            <p:cond delay="0"/>
                                          </p:stCondLst>
                                        </p:cTn>
                                        <p:tgtEl>
                                          <p:spTgt spid="38914">
                                            <p:txEl>
                                              <p:pRg st="2" end="2"/>
                                            </p:txEl>
                                          </p:spTgt>
                                        </p:tgtEl>
                                        <p:attrNameLst>
                                          <p:attrName>style.visibility</p:attrName>
                                        </p:attrNameLst>
                                      </p:cBhvr>
                                      <p:to>
                                        <p:strVal val="visible"/>
                                      </p:to>
                                    </p:set>
                                    <p:animEffect transition="in" filter="fade">
                                      <p:cBhvr>
                                        <p:cTn id="41" dur="500"/>
                                        <p:tgtEl>
                                          <p:spTgt spid="38914">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8914">
                                            <p:txEl>
                                              <p:pRg st="3" end="3"/>
                                            </p:txEl>
                                          </p:spTgt>
                                        </p:tgtEl>
                                        <p:attrNameLst>
                                          <p:attrName>style.visibility</p:attrName>
                                        </p:attrNameLst>
                                      </p:cBhvr>
                                      <p:to>
                                        <p:strVal val="visible"/>
                                      </p:to>
                                    </p:set>
                                    <p:animEffect transition="in" filter="fade">
                                      <p:cBhvr>
                                        <p:cTn id="44" dur="500"/>
                                        <p:tgtEl>
                                          <p:spTgt spid="3891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8914">
                                            <p:txEl>
                                              <p:pRg st="4" end="4"/>
                                            </p:txEl>
                                          </p:spTgt>
                                        </p:tgtEl>
                                        <p:attrNameLst>
                                          <p:attrName>style.visibility</p:attrName>
                                        </p:attrNameLst>
                                      </p:cBhvr>
                                      <p:to>
                                        <p:strVal val="visible"/>
                                      </p:to>
                                    </p:set>
                                    <p:animEffect transition="in" filter="fade">
                                      <p:cBhvr>
                                        <p:cTn id="47" dur="500"/>
                                        <p:tgtEl>
                                          <p:spTgt spid="38914">
                                            <p:txEl>
                                              <p:pRg st="4" end="4"/>
                                            </p:txEl>
                                          </p:spTgt>
                                        </p:tgtEl>
                                      </p:cBhvr>
                                    </p:animEffect>
                                  </p:childTnLst>
                                </p:cTn>
                              </p:par>
                              <p:par>
                                <p:cTn id="48" presetID="1"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8"/>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2">
                                            <p:txEl>
                                              <p:pRg st="0" end="0"/>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921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9218"/>
                                        </p:tgtEl>
                                        <p:attrNameLst>
                                          <p:attrName>style.visibility</p:attrName>
                                        </p:attrNameLst>
                                      </p:cBhvr>
                                      <p:to>
                                        <p:strVal val="hidden"/>
                                      </p:to>
                                    </p:set>
                                  </p:childTnLst>
                                </p:cTn>
                              </p:par>
                              <p:par>
                                <p:cTn id="62" presetID="1" presetClass="entr" presetSubtype="0" fill="hold" grpId="0" nodeType="withEffect">
                                  <p:stCondLst>
                                    <p:cond delay="0"/>
                                  </p:stCondLst>
                                  <p:childTnLst>
                                    <p:set>
                                      <p:cBhvr>
                                        <p:cTn id="63" dur="1" fill="hold">
                                          <p:stCondLst>
                                            <p:cond delay="0"/>
                                          </p:stCondLst>
                                        </p:cTn>
                                        <p:tgtEl>
                                          <p:spTgt spid="2">
                                            <p:txEl>
                                              <p:pRg st="1" end="1"/>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6" fill="hold" display="0">
                  <p:stCondLst>
                    <p:cond delay="indefinite"/>
                  </p:stCondLst>
                </p:cTn>
                <p:tgtEl>
                  <p:spTgt spid="14"/>
                </p:tgtEl>
              </p:cMediaNode>
            </p:video>
            <p:video>
              <p:cMediaNode vol="80000">
                <p:cTn id="67" fill="hold" display="0">
                  <p:stCondLst>
                    <p:cond delay="indefinite"/>
                  </p:stCondLst>
                </p:cTn>
                <p:tgtEl>
                  <p:spTgt spid="15"/>
                </p:tgtEl>
              </p:cMediaNode>
            </p:video>
          </p:childTnLst>
        </p:cTn>
      </p:par>
    </p:tnLst>
    <p:bldLst>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Wang, </a:t>
            </a:r>
            <a:r>
              <a:rPr lang="en-US" dirty="0" err="1" smtClean="0"/>
              <a:t>Liechti</a:t>
            </a:r>
            <a:r>
              <a:rPr lang="en-US" dirty="0" smtClean="0"/>
              <a:t> </a:t>
            </a:r>
            <a:r>
              <a:rPr lang="en-US" i="1" dirty="0" smtClean="0"/>
              <a:t>et al.</a:t>
            </a:r>
            <a:r>
              <a:rPr lang="en-US" dirty="0" smtClean="0"/>
              <a:t>, JAM, 2006</a:t>
            </a:r>
            <a:endParaRPr lang="en-US" dirty="0"/>
          </a:p>
        </p:txBody>
      </p:sp>
      <p:grpSp>
        <p:nvGrpSpPr>
          <p:cNvPr id="4" name="Group 3"/>
          <p:cNvGrpSpPr/>
          <p:nvPr/>
        </p:nvGrpSpPr>
        <p:grpSpPr>
          <a:xfrm>
            <a:off x="696686" y="855764"/>
            <a:ext cx="1333500" cy="762000"/>
            <a:chOff x="2821405" y="685800"/>
            <a:chExt cx="3501189" cy="2117557"/>
          </a:xfrm>
        </p:grpSpPr>
        <p:sp>
          <p:nvSpPr>
            <p:cNvPr id="5" name="Arc 4"/>
            <p:cNvSpPr/>
            <p:nvPr/>
          </p:nvSpPr>
          <p:spPr>
            <a:xfrm>
              <a:off x="2821405" y="842210"/>
              <a:ext cx="3501189" cy="1961147"/>
            </a:xfrm>
            <a:prstGeom prst="arc">
              <a:avLst>
                <a:gd name="adj1" fmla="val 21529849"/>
                <a:gd name="adj2" fmla="val 10832312"/>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2821405" y="685800"/>
              <a:ext cx="3501189" cy="11490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Indentation Punch</a:t>
              </a:r>
              <a:endParaRPr lang="en-US" dirty="0"/>
            </a:p>
          </p:txBody>
        </p:sp>
      </p:grpSp>
      <p:sp>
        <p:nvSpPr>
          <p:cNvPr id="7" name="Content Placeholder 6"/>
          <p:cNvSpPr>
            <a:spLocks noGrp="1"/>
          </p:cNvSpPr>
          <p:nvPr>
            <p:ph idx="1"/>
          </p:nvPr>
        </p:nvSpPr>
        <p:spPr>
          <a:xfrm>
            <a:off x="304800" y="1823357"/>
            <a:ext cx="2057400" cy="6858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smtClean="0"/>
              <a:t>SAM + substrate</a:t>
            </a:r>
            <a:endParaRPr lang="en-US" sz="1800" dirty="0"/>
          </a:p>
        </p:txBody>
      </p:sp>
      <p:grpSp>
        <p:nvGrpSpPr>
          <p:cNvPr id="8" name="Group 7"/>
          <p:cNvGrpSpPr/>
          <p:nvPr/>
        </p:nvGrpSpPr>
        <p:grpSpPr>
          <a:xfrm>
            <a:off x="2906486" y="1011822"/>
            <a:ext cx="1333500" cy="730392"/>
            <a:chOff x="2821405" y="773637"/>
            <a:chExt cx="3501189" cy="2029720"/>
          </a:xfrm>
        </p:grpSpPr>
        <p:sp>
          <p:nvSpPr>
            <p:cNvPr id="9" name="Arc 8"/>
            <p:cNvSpPr/>
            <p:nvPr/>
          </p:nvSpPr>
          <p:spPr>
            <a:xfrm>
              <a:off x="2821405" y="842210"/>
              <a:ext cx="3501189" cy="1961147"/>
            </a:xfrm>
            <a:prstGeom prst="arc">
              <a:avLst>
                <a:gd name="adj1" fmla="val 21529849"/>
                <a:gd name="adj2" fmla="val 10832312"/>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p:cNvSpPr/>
            <p:nvPr/>
          </p:nvSpPr>
          <p:spPr>
            <a:xfrm>
              <a:off x="2821405" y="773637"/>
              <a:ext cx="3501189" cy="1149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6"/>
          <p:cNvSpPr txBox="1">
            <a:spLocks/>
          </p:cNvSpPr>
          <p:nvPr/>
        </p:nvSpPr>
        <p:spPr bwMode="auto">
          <a:xfrm>
            <a:off x="2514600" y="1817914"/>
            <a:ext cx="2057400" cy="685800"/>
          </a:xfrm>
          <a:prstGeom prst="rect">
            <a:avLst/>
          </a:prstGeom>
          <a:solidFill>
            <a:srgbClr val="00B0F0"/>
          </a:solidFill>
          <a:extLst>
            <a:ext uri="{FAA26D3D-D897-4be2-8F04-BA451C77F1D7}">
              <ma14:placeholderFlag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a:buFont typeface="Arial" charset="0"/>
              <a:buNone/>
            </a:pPr>
            <a:endParaRPr lang="en-US" sz="1800" dirty="0"/>
          </a:p>
        </p:txBody>
      </p:sp>
      <p:grpSp>
        <p:nvGrpSpPr>
          <p:cNvPr id="12" name="Group 11"/>
          <p:cNvGrpSpPr/>
          <p:nvPr/>
        </p:nvGrpSpPr>
        <p:grpSpPr>
          <a:xfrm>
            <a:off x="5112849" y="1094576"/>
            <a:ext cx="1333500" cy="730392"/>
            <a:chOff x="2821405" y="773637"/>
            <a:chExt cx="3501189" cy="2029720"/>
          </a:xfrm>
        </p:grpSpPr>
        <p:sp>
          <p:nvSpPr>
            <p:cNvPr id="13" name="Arc 12"/>
            <p:cNvSpPr/>
            <p:nvPr/>
          </p:nvSpPr>
          <p:spPr>
            <a:xfrm>
              <a:off x="2821405" y="842210"/>
              <a:ext cx="3501189" cy="1961147"/>
            </a:xfrm>
            <a:prstGeom prst="arc">
              <a:avLst>
                <a:gd name="adj1" fmla="val 21529849"/>
                <a:gd name="adj2" fmla="val 10832312"/>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p:cNvSpPr/>
            <p:nvPr/>
          </p:nvSpPr>
          <p:spPr>
            <a:xfrm>
              <a:off x="2821405" y="773637"/>
              <a:ext cx="3501189" cy="1149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Content Placeholder 6"/>
          <p:cNvSpPr txBox="1">
            <a:spLocks/>
          </p:cNvSpPr>
          <p:nvPr/>
        </p:nvSpPr>
        <p:spPr bwMode="auto">
          <a:xfrm>
            <a:off x="4724400" y="1817914"/>
            <a:ext cx="2057400" cy="685800"/>
          </a:xfrm>
          <a:prstGeom prst="rect">
            <a:avLst/>
          </a:prstGeom>
          <a:solidFill>
            <a:srgbClr val="00B0F0"/>
          </a:solidFill>
          <a:extLst>
            <a:ext uri="{FAA26D3D-D897-4be2-8F04-BA451C77F1D7}">
              <ma14:placeholderFlag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a:buFont typeface="Arial" charset="0"/>
              <a:buNone/>
            </a:pPr>
            <a:endParaRPr lang="en-US" sz="1800" dirty="0"/>
          </a:p>
        </p:txBody>
      </p:sp>
      <p:sp>
        <p:nvSpPr>
          <p:cNvPr id="19" name="Content Placeholder 6"/>
          <p:cNvSpPr txBox="1">
            <a:spLocks/>
          </p:cNvSpPr>
          <p:nvPr/>
        </p:nvSpPr>
        <p:spPr bwMode="auto">
          <a:xfrm>
            <a:off x="6934200" y="1828800"/>
            <a:ext cx="2057400" cy="685800"/>
          </a:xfrm>
          <a:prstGeom prst="rect">
            <a:avLst/>
          </a:prstGeom>
          <a:solidFill>
            <a:srgbClr val="00B0F0"/>
          </a:solidFill>
          <a:extLst>
            <a:ext uri="{FAA26D3D-D897-4be2-8F04-BA451C77F1D7}">
              <ma14:placeholderFlag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400" b="1"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a:buFont typeface="Arial" charset="0"/>
              <a:buNone/>
            </a:pPr>
            <a:endParaRPr lang="en-US" sz="1800" dirty="0"/>
          </a:p>
        </p:txBody>
      </p:sp>
      <p:grpSp>
        <p:nvGrpSpPr>
          <p:cNvPr id="31" name="Group 30"/>
          <p:cNvGrpSpPr/>
          <p:nvPr/>
        </p:nvGrpSpPr>
        <p:grpSpPr>
          <a:xfrm>
            <a:off x="152400" y="2420836"/>
            <a:ext cx="2084770" cy="2072068"/>
            <a:chOff x="1953830" y="3109532"/>
            <a:chExt cx="2084770" cy="2072068"/>
          </a:xfrm>
        </p:grpSpPr>
        <p:sp>
          <p:nvSpPr>
            <p:cNvPr id="20" name="Freeform 19"/>
            <p:cNvSpPr/>
            <p:nvPr/>
          </p:nvSpPr>
          <p:spPr>
            <a:xfrm>
              <a:off x="2421786" y="3352800"/>
              <a:ext cx="1159613" cy="1526994"/>
            </a:xfrm>
            <a:custGeom>
              <a:avLst/>
              <a:gdLst>
                <a:gd name="connsiteX0" fmla="*/ 0 w 2117557"/>
                <a:gd name="connsiteY0" fmla="*/ 1636295 h 2298126"/>
                <a:gd name="connsiteX1" fmla="*/ 421105 w 2117557"/>
                <a:gd name="connsiteY1" fmla="*/ 1636295 h 2298126"/>
                <a:gd name="connsiteX2" fmla="*/ 721894 w 2117557"/>
                <a:gd name="connsiteY2" fmla="*/ 1828800 h 2298126"/>
                <a:gd name="connsiteX3" fmla="*/ 974557 w 2117557"/>
                <a:gd name="connsiteY3" fmla="*/ 2177716 h 2298126"/>
                <a:gd name="connsiteX4" fmla="*/ 1191126 w 2117557"/>
                <a:gd name="connsiteY4" fmla="*/ 2273969 h 2298126"/>
                <a:gd name="connsiteX5" fmla="*/ 1624263 w 2117557"/>
                <a:gd name="connsiteY5" fmla="*/ 1768642 h 2298126"/>
                <a:gd name="connsiteX6" fmla="*/ 1961147 w 2117557"/>
                <a:gd name="connsiteY6" fmla="*/ 770021 h 2298126"/>
                <a:gd name="connsiteX7" fmla="*/ 2117557 w 2117557"/>
                <a:gd name="connsiteY7" fmla="*/ 0 h 229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557" h="2298126">
                  <a:moveTo>
                    <a:pt x="0" y="1636295"/>
                  </a:moveTo>
                  <a:cubicBezTo>
                    <a:pt x="150394" y="1620253"/>
                    <a:pt x="300789" y="1604211"/>
                    <a:pt x="421105" y="1636295"/>
                  </a:cubicBezTo>
                  <a:cubicBezTo>
                    <a:pt x="541421" y="1668379"/>
                    <a:pt x="629652" y="1738563"/>
                    <a:pt x="721894" y="1828800"/>
                  </a:cubicBezTo>
                  <a:cubicBezTo>
                    <a:pt x="814136" y="1919037"/>
                    <a:pt x="896352" y="2103521"/>
                    <a:pt x="974557" y="2177716"/>
                  </a:cubicBezTo>
                  <a:cubicBezTo>
                    <a:pt x="1052762" y="2251911"/>
                    <a:pt x="1082842" y="2342148"/>
                    <a:pt x="1191126" y="2273969"/>
                  </a:cubicBezTo>
                  <a:cubicBezTo>
                    <a:pt x="1299410" y="2205790"/>
                    <a:pt x="1495926" y="2019300"/>
                    <a:pt x="1624263" y="1768642"/>
                  </a:cubicBezTo>
                  <a:cubicBezTo>
                    <a:pt x="1752600" y="1517984"/>
                    <a:pt x="1878931" y="1064795"/>
                    <a:pt x="1961147" y="770021"/>
                  </a:cubicBezTo>
                  <a:cubicBezTo>
                    <a:pt x="2043363" y="475247"/>
                    <a:pt x="2080460" y="237623"/>
                    <a:pt x="2117557"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2421786" y="3352800"/>
              <a:ext cx="0" cy="182880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369649" y="4409090"/>
              <a:ext cx="1668951" cy="2577"/>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343580" y="4309829"/>
              <a:ext cx="180474" cy="207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rot="16200000">
              <a:off x="1762335" y="3301027"/>
              <a:ext cx="752322" cy="369332"/>
            </a:xfrm>
            <a:prstGeom prst="rect">
              <a:avLst/>
            </a:prstGeom>
            <a:noFill/>
          </p:spPr>
          <p:txBody>
            <a:bodyPr wrap="none" rtlCol="0">
              <a:spAutoFit/>
            </a:bodyPr>
            <a:lstStyle/>
            <a:p>
              <a:r>
                <a:rPr lang="en-US" dirty="0" smtClean="0"/>
                <a:t>Force </a:t>
              </a:r>
              <a:endParaRPr lang="en-US" dirty="0"/>
            </a:p>
          </p:txBody>
        </p:sp>
        <p:sp>
          <p:nvSpPr>
            <p:cNvPr id="25" name="TextBox 24"/>
            <p:cNvSpPr txBox="1"/>
            <p:nvPr/>
          </p:nvSpPr>
          <p:spPr>
            <a:xfrm>
              <a:off x="3306123" y="4428089"/>
              <a:ext cx="649537" cy="369332"/>
            </a:xfrm>
            <a:prstGeom prst="rect">
              <a:avLst/>
            </a:prstGeom>
            <a:noFill/>
          </p:spPr>
          <p:txBody>
            <a:bodyPr wrap="none" rtlCol="0">
              <a:spAutoFit/>
            </a:bodyPr>
            <a:lstStyle/>
            <a:p>
              <a:r>
                <a:rPr lang="en-US" dirty="0" smtClean="0"/>
                <a:t>Disp.</a:t>
              </a:r>
              <a:endParaRPr lang="en-US" dirty="0"/>
            </a:p>
          </p:txBody>
        </p:sp>
      </p:grpSp>
      <p:grpSp>
        <p:nvGrpSpPr>
          <p:cNvPr id="32" name="Group 31"/>
          <p:cNvGrpSpPr/>
          <p:nvPr/>
        </p:nvGrpSpPr>
        <p:grpSpPr>
          <a:xfrm>
            <a:off x="2394857" y="2420836"/>
            <a:ext cx="2084770" cy="2072068"/>
            <a:chOff x="1953830" y="3109532"/>
            <a:chExt cx="2084770" cy="2072068"/>
          </a:xfrm>
        </p:grpSpPr>
        <p:sp>
          <p:nvSpPr>
            <p:cNvPr id="33" name="Freeform 32"/>
            <p:cNvSpPr/>
            <p:nvPr/>
          </p:nvSpPr>
          <p:spPr>
            <a:xfrm>
              <a:off x="2421786" y="3352800"/>
              <a:ext cx="1159613" cy="1526994"/>
            </a:xfrm>
            <a:custGeom>
              <a:avLst/>
              <a:gdLst>
                <a:gd name="connsiteX0" fmla="*/ 0 w 2117557"/>
                <a:gd name="connsiteY0" fmla="*/ 1636295 h 2298126"/>
                <a:gd name="connsiteX1" fmla="*/ 421105 w 2117557"/>
                <a:gd name="connsiteY1" fmla="*/ 1636295 h 2298126"/>
                <a:gd name="connsiteX2" fmla="*/ 721894 w 2117557"/>
                <a:gd name="connsiteY2" fmla="*/ 1828800 h 2298126"/>
                <a:gd name="connsiteX3" fmla="*/ 974557 w 2117557"/>
                <a:gd name="connsiteY3" fmla="*/ 2177716 h 2298126"/>
                <a:gd name="connsiteX4" fmla="*/ 1191126 w 2117557"/>
                <a:gd name="connsiteY4" fmla="*/ 2273969 h 2298126"/>
                <a:gd name="connsiteX5" fmla="*/ 1624263 w 2117557"/>
                <a:gd name="connsiteY5" fmla="*/ 1768642 h 2298126"/>
                <a:gd name="connsiteX6" fmla="*/ 1961147 w 2117557"/>
                <a:gd name="connsiteY6" fmla="*/ 770021 h 2298126"/>
                <a:gd name="connsiteX7" fmla="*/ 2117557 w 2117557"/>
                <a:gd name="connsiteY7" fmla="*/ 0 h 229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557" h="2298126">
                  <a:moveTo>
                    <a:pt x="0" y="1636295"/>
                  </a:moveTo>
                  <a:cubicBezTo>
                    <a:pt x="150394" y="1620253"/>
                    <a:pt x="300789" y="1604211"/>
                    <a:pt x="421105" y="1636295"/>
                  </a:cubicBezTo>
                  <a:cubicBezTo>
                    <a:pt x="541421" y="1668379"/>
                    <a:pt x="629652" y="1738563"/>
                    <a:pt x="721894" y="1828800"/>
                  </a:cubicBezTo>
                  <a:cubicBezTo>
                    <a:pt x="814136" y="1919037"/>
                    <a:pt x="896352" y="2103521"/>
                    <a:pt x="974557" y="2177716"/>
                  </a:cubicBezTo>
                  <a:cubicBezTo>
                    <a:pt x="1052762" y="2251911"/>
                    <a:pt x="1082842" y="2342148"/>
                    <a:pt x="1191126" y="2273969"/>
                  </a:cubicBezTo>
                  <a:cubicBezTo>
                    <a:pt x="1299410" y="2205790"/>
                    <a:pt x="1495926" y="2019300"/>
                    <a:pt x="1624263" y="1768642"/>
                  </a:cubicBezTo>
                  <a:cubicBezTo>
                    <a:pt x="1752600" y="1517984"/>
                    <a:pt x="1878931" y="1064795"/>
                    <a:pt x="1961147" y="770021"/>
                  </a:cubicBezTo>
                  <a:cubicBezTo>
                    <a:pt x="2043363" y="475247"/>
                    <a:pt x="2080460" y="237623"/>
                    <a:pt x="2117557"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421786" y="3352800"/>
              <a:ext cx="0" cy="182880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369649" y="4409090"/>
              <a:ext cx="1668951" cy="2577"/>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711933" y="4517375"/>
              <a:ext cx="180474" cy="207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rot="16200000">
              <a:off x="1762335" y="3301027"/>
              <a:ext cx="752322" cy="369332"/>
            </a:xfrm>
            <a:prstGeom prst="rect">
              <a:avLst/>
            </a:prstGeom>
            <a:noFill/>
          </p:spPr>
          <p:txBody>
            <a:bodyPr wrap="none" rtlCol="0">
              <a:spAutoFit/>
            </a:bodyPr>
            <a:lstStyle/>
            <a:p>
              <a:r>
                <a:rPr lang="en-US" dirty="0" smtClean="0"/>
                <a:t>Force </a:t>
              </a:r>
              <a:endParaRPr lang="en-US" dirty="0"/>
            </a:p>
          </p:txBody>
        </p:sp>
        <p:sp>
          <p:nvSpPr>
            <p:cNvPr id="38" name="TextBox 37"/>
            <p:cNvSpPr txBox="1"/>
            <p:nvPr/>
          </p:nvSpPr>
          <p:spPr>
            <a:xfrm>
              <a:off x="3306123" y="4428089"/>
              <a:ext cx="649537" cy="369332"/>
            </a:xfrm>
            <a:prstGeom prst="rect">
              <a:avLst/>
            </a:prstGeom>
            <a:noFill/>
          </p:spPr>
          <p:txBody>
            <a:bodyPr wrap="none" rtlCol="0">
              <a:spAutoFit/>
            </a:bodyPr>
            <a:lstStyle/>
            <a:p>
              <a:r>
                <a:rPr lang="en-US" dirty="0" smtClean="0"/>
                <a:t>Disp.</a:t>
              </a:r>
              <a:endParaRPr lang="en-US" dirty="0"/>
            </a:p>
          </p:txBody>
        </p:sp>
      </p:grpSp>
      <p:grpSp>
        <p:nvGrpSpPr>
          <p:cNvPr id="39" name="Group 38"/>
          <p:cNvGrpSpPr/>
          <p:nvPr/>
        </p:nvGrpSpPr>
        <p:grpSpPr>
          <a:xfrm>
            <a:off x="4697030" y="2420836"/>
            <a:ext cx="2084770" cy="2072068"/>
            <a:chOff x="1953830" y="3109532"/>
            <a:chExt cx="2084770" cy="2072068"/>
          </a:xfrm>
        </p:grpSpPr>
        <p:sp>
          <p:nvSpPr>
            <p:cNvPr id="40" name="Freeform 39"/>
            <p:cNvSpPr/>
            <p:nvPr/>
          </p:nvSpPr>
          <p:spPr>
            <a:xfrm>
              <a:off x="2421786" y="3352800"/>
              <a:ext cx="1159613" cy="1526994"/>
            </a:xfrm>
            <a:custGeom>
              <a:avLst/>
              <a:gdLst>
                <a:gd name="connsiteX0" fmla="*/ 0 w 2117557"/>
                <a:gd name="connsiteY0" fmla="*/ 1636295 h 2298126"/>
                <a:gd name="connsiteX1" fmla="*/ 421105 w 2117557"/>
                <a:gd name="connsiteY1" fmla="*/ 1636295 h 2298126"/>
                <a:gd name="connsiteX2" fmla="*/ 721894 w 2117557"/>
                <a:gd name="connsiteY2" fmla="*/ 1828800 h 2298126"/>
                <a:gd name="connsiteX3" fmla="*/ 974557 w 2117557"/>
                <a:gd name="connsiteY3" fmla="*/ 2177716 h 2298126"/>
                <a:gd name="connsiteX4" fmla="*/ 1191126 w 2117557"/>
                <a:gd name="connsiteY4" fmla="*/ 2273969 h 2298126"/>
                <a:gd name="connsiteX5" fmla="*/ 1624263 w 2117557"/>
                <a:gd name="connsiteY5" fmla="*/ 1768642 h 2298126"/>
                <a:gd name="connsiteX6" fmla="*/ 1961147 w 2117557"/>
                <a:gd name="connsiteY6" fmla="*/ 770021 h 2298126"/>
                <a:gd name="connsiteX7" fmla="*/ 2117557 w 2117557"/>
                <a:gd name="connsiteY7" fmla="*/ 0 h 229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557" h="2298126">
                  <a:moveTo>
                    <a:pt x="0" y="1636295"/>
                  </a:moveTo>
                  <a:cubicBezTo>
                    <a:pt x="150394" y="1620253"/>
                    <a:pt x="300789" y="1604211"/>
                    <a:pt x="421105" y="1636295"/>
                  </a:cubicBezTo>
                  <a:cubicBezTo>
                    <a:pt x="541421" y="1668379"/>
                    <a:pt x="629652" y="1738563"/>
                    <a:pt x="721894" y="1828800"/>
                  </a:cubicBezTo>
                  <a:cubicBezTo>
                    <a:pt x="814136" y="1919037"/>
                    <a:pt x="896352" y="2103521"/>
                    <a:pt x="974557" y="2177716"/>
                  </a:cubicBezTo>
                  <a:cubicBezTo>
                    <a:pt x="1052762" y="2251911"/>
                    <a:pt x="1082842" y="2342148"/>
                    <a:pt x="1191126" y="2273969"/>
                  </a:cubicBezTo>
                  <a:cubicBezTo>
                    <a:pt x="1299410" y="2205790"/>
                    <a:pt x="1495926" y="2019300"/>
                    <a:pt x="1624263" y="1768642"/>
                  </a:cubicBezTo>
                  <a:cubicBezTo>
                    <a:pt x="1752600" y="1517984"/>
                    <a:pt x="1878931" y="1064795"/>
                    <a:pt x="1961147" y="770021"/>
                  </a:cubicBezTo>
                  <a:cubicBezTo>
                    <a:pt x="2043363" y="475247"/>
                    <a:pt x="2080460" y="237623"/>
                    <a:pt x="2117557"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2421786" y="3352800"/>
              <a:ext cx="0" cy="182880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9649" y="4409090"/>
              <a:ext cx="1668951" cy="2577"/>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936951" y="4776021"/>
              <a:ext cx="180474" cy="207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1762335" y="3301027"/>
              <a:ext cx="752322" cy="369332"/>
            </a:xfrm>
            <a:prstGeom prst="rect">
              <a:avLst/>
            </a:prstGeom>
            <a:noFill/>
          </p:spPr>
          <p:txBody>
            <a:bodyPr wrap="none" rtlCol="0">
              <a:spAutoFit/>
            </a:bodyPr>
            <a:lstStyle/>
            <a:p>
              <a:r>
                <a:rPr lang="en-US" dirty="0" smtClean="0"/>
                <a:t>Force </a:t>
              </a:r>
              <a:endParaRPr lang="en-US" dirty="0"/>
            </a:p>
          </p:txBody>
        </p:sp>
        <p:sp>
          <p:nvSpPr>
            <p:cNvPr id="45" name="TextBox 44"/>
            <p:cNvSpPr txBox="1"/>
            <p:nvPr/>
          </p:nvSpPr>
          <p:spPr>
            <a:xfrm>
              <a:off x="3306123" y="4428089"/>
              <a:ext cx="649537" cy="369332"/>
            </a:xfrm>
            <a:prstGeom prst="rect">
              <a:avLst/>
            </a:prstGeom>
            <a:noFill/>
          </p:spPr>
          <p:txBody>
            <a:bodyPr wrap="none" rtlCol="0">
              <a:spAutoFit/>
            </a:bodyPr>
            <a:lstStyle/>
            <a:p>
              <a:r>
                <a:rPr lang="en-US" dirty="0" smtClean="0"/>
                <a:t>Disp.</a:t>
              </a:r>
              <a:endParaRPr lang="en-US" dirty="0"/>
            </a:p>
          </p:txBody>
        </p:sp>
      </p:grpSp>
      <p:grpSp>
        <p:nvGrpSpPr>
          <p:cNvPr id="46" name="Group 45"/>
          <p:cNvGrpSpPr/>
          <p:nvPr/>
        </p:nvGrpSpPr>
        <p:grpSpPr>
          <a:xfrm>
            <a:off x="6866615" y="2420836"/>
            <a:ext cx="2084770" cy="2072068"/>
            <a:chOff x="1953830" y="3109532"/>
            <a:chExt cx="2084770" cy="2072068"/>
          </a:xfrm>
        </p:grpSpPr>
        <p:sp>
          <p:nvSpPr>
            <p:cNvPr id="47" name="Freeform 46"/>
            <p:cNvSpPr/>
            <p:nvPr/>
          </p:nvSpPr>
          <p:spPr>
            <a:xfrm>
              <a:off x="2421786" y="3352800"/>
              <a:ext cx="1159613" cy="1526994"/>
            </a:xfrm>
            <a:custGeom>
              <a:avLst/>
              <a:gdLst>
                <a:gd name="connsiteX0" fmla="*/ 0 w 2117557"/>
                <a:gd name="connsiteY0" fmla="*/ 1636295 h 2298126"/>
                <a:gd name="connsiteX1" fmla="*/ 421105 w 2117557"/>
                <a:gd name="connsiteY1" fmla="*/ 1636295 h 2298126"/>
                <a:gd name="connsiteX2" fmla="*/ 721894 w 2117557"/>
                <a:gd name="connsiteY2" fmla="*/ 1828800 h 2298126"/>
                <a:gd name="connsiteX3" fmla="*/ 974557 w 2117557"/>
                <a:gd name="connsiteY3" fmla="*/ 2177716 h 2298126"/>
                <a:gd name="connsiteX4" fmla="*/ 1191126 w 2117557"/>
                <a:gd name="connsiteY4" fmla="*/ 2273969 h 2298126"/>
                <a:gd name="connsiteX5" fmla="*/ 1624263 w 2117557"/>
                <a:gd name="connsiteY5" fmla="*/ 1768642 h 2298126"/>
                <a:gd name="connsiteX6" fmla="*/ 1961147 w 2117557"/>
                <a:gd name="connsiteY6" fmla="*/ 770021 h 2298126"/>
                <a:gd name="connsiteX7" fmla="*/ 2117557 w 2117557"/>
                <a:gd name="connsiteY7" fmla="*/ 0 h 229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557" h="2298126">
                  <a:moveTo>
                    <a:pt x="0" y="1636295"/>
                  </a:moveTo>
                  <a:cubicBezTo>
                    <a:pt x="150394" y="1620253"/>
                    <a:pt x="300789" y="1604211"/>
                    <a:pt x="421105" y="1636295"/>
                  </a:cubicBezTo>
                  <a:cubicBezTo>
                    <a:pt x="541421" y="1668379"/>
                    <a:pt x="629652" y="1738563"/>
                    <a:pt x="721894" y="1828800"/>
                  </a:cubicBezTo>
                  <a:cubicBezTo>
                    <a:pt x="814136" y="1919037"/>
                    <a:pt x="896352" y="2103521"/>
                    <a:pt x="974557" y="2177716"/>
                  </a:cubicBezTo>
                  <a:cubicBezTo>
                    <a:pt x="1052762" y="2251911"/>
                    <a:pt x="1082842" y="2342148"/>
                    <a:pt x="1191126" y="2273969"/>
                  </a:cubicBezTo>
                  <a:cubicBezTo>
                    <a:pt x="1299410" y="2205790"/>
                    <a:pt x="1495926" y="2019300"/>
                    <a:pt x="1624263" y="1768642"/>
                  </a:cubicBezTo>
                  <a:cubicBezTo>
                    <a:pt x="1752600" y="1517984"/>
                    <a:pt x="1878931" y="1064795"/>
                    <a:pt x="1961147" y="770021"/>
                  </a:cubicBezTo>
                  <a:cubicBezTo>
                    <a:pt x="2043363" y="475247"/>
                    <a:pt x="2080460" y="237623"/>
                    <a:pt x="2117557"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2421786" y="3352800"/>
              <a:ext cx="0" cy="1828800"/>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369649" y="4409090"/>
              <a:ext cx="1668951" cy="2577"/>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3431759" y="3751387"/>
              <a:ext cx="180474" cy="207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rot="16200000">
              <a:off x="1762335" y="3301027"/>
              <a:ext cx="752322" cy="369332"/>
            </a:xfrm>
            <a:prstGeom prst="rect">
              <a:avLst/>
            </a:prstGeom>
            <a:noFill/>
          </p:spPr>
          <p:txBody>
            <a:bodyPr wrap="none" rtlCol="0">
              <a:spAutoFit/>
            </a:bodyPr>
            <a:lstStyle/>
            <a:p>
              <a:r>
                <a:rPr lang="en-US" dirty="0" smtClean="0"/>
                <a:t>Force </a:t>
              </a:r>
              <a:endParaRPr lang="en-US" dirty="0"/>
            </a:p>
          </p:txBody>
        </p:sp>
        <p:sp>
          <p:nvSpPr>
            <p:cNvPr id="52" name="TextBox 51"/>
            <p:cNvSpPr txBox="1"/>
            <p:nvPr/>
          </p:nvSpPr>
          <p:spPr>
            <a:xfrm>
              <a:off x="3306123" y="4428089"/>
              <a:ext cx="649537" cy="369332"/>
            </a:xfrm>
            <a:prstGeom prst="rect">
              <a:avLst/>
            </a:prstGeom>
            <a:noFill/>
          </p:spPr>
          <p:txBody>
            <a:bodyPr wrap="none" rtlCol="0">
              <a:spAutoFit/>
            </a:bodyPr>
            <a:lstStyle/>
            <a:p>
              <a:r>
                <a:rPr lang="en-US" dirty="0" smtClean="0"/>
                <a:t>Disp.</a:t>
              </a:r>
              <a:endParaRPr lang="en-US" dirty="0"/>
            </a:p>
          </p:txBody>
        </p:sp>
      </p:grpSp>
      <p:grpSp>
        <p:nvGrpSpPr>
          <p:cNvPr id="16" name="Group 15"/>
          <p:cNvGrpSpPr/>
          <p:nvPr/>
        </p:nvGrpSpPr>
        <p:grpSpPr>
          <a:xfrm>
            <a:off x="7296150" y="1308939"/>
            <a:ext cx="1333500" cy="741278"/>
            <a:chOff x="2821405" y="743385"/>
            <a:chExt cx="3501189" cy="2059972"/>
          </a:xfrm>
        </p:grpSpPr>
        <p:sp>
          <p:nvSpPr>
            <p:cNvPr id="17" name="Arc 16"/>
            <p:cNvSpPr/>
            <p:nvPr/>
          </p:nvSpPr>
          <p:spPr>
            <a:xfrm>
              <a:off x="2821405" y="842210"/>
              <a:ext cx="3501189" cy="1961147"/>
            </a:xfrm>
            <a:prstGeom prst="arc">
              <a:avLst>
                <a:gd name="adj1" fmla="val 21529849"/>
                <a:gd name="adj2" fmla="val 10832312"/>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p:cNvSpPr/>
            <p:nvPr/>
          </p:nvSpPr>
          <p:spPr>
            <a:xfrm>
              <a:off x="2821405" y="743385"/>
              <a:ext cx="3501189" cy="11490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4" name="Straight Arrow Connector 53"/>
          <p:cNvCxnSpPr/>
          <p:nvPr/>
        </p:nvCxnSpPr>
        <p:spPr>
          <a:xfrm flipV="1">
            <a:off x="3747150" y="1697359"/>
            <a:ext cx="0" cy="114583"/>
          </a:xfrm>
          <a:prstGeom prst="straightConnector1">
            <a:avLst/>
          </a:prstGeom>
          <a:ln w="127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886200" y="1676400"/>
            <a:ext cx="0" cy="135543"/>
          </a:xfrm>
          <a:prstGeom prst="straightConnector1">
            <a:avLst/>
          </a:prstGeom>
          <a:ln w="127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4012251" y="1617764"/>
            <a:ext cx="0" cy="192222"/>
          </a:xfrm>
          <a:prstGeom prst="straightConnector1">
            <a:avLst/>
          </a:prstGeom>
          <a:ln w="127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4114800" y="1524000"/>
            <a:ext cx="0" cy="289161"/>
          </a:xfrm>
          <a:prstGeom prst="straightConnector1">
            <a:avLst/>
          </a:prstGeom>
          <a:ln w="127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4238045" y="1425293"/>
            <a:ext cx="1941" cy="395688"/>
          </a:xfrm>
          <a:prstGeom prst="straightConnector1">
            <a:avLst/>
          </a:prstGeom>
          <a:ln w="127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72" name="Picture 71"/>
          <p:cNvPicPr>
            <a:picLocks noChangeAspect="1"/>
          </p:cNvPicPr>
          <p:nvPr/>
        </p:nvPicPr>
        <p:blipFill rotWithShape="1">
          <a:blip r:embed="rId2"/>
          <a:srcRect b="15283"/>
          <a:stretch/>
        </p:blipFill>
        <p:spPr>
          <a:xfrm>
            <a:off x="4071918" y="1860530"/>
            <a:ext cx="5006627" cy="3597539"/>
          </a:xfrm>
          <a:prstGeom prst="rect">
            <a:avLst/>
          </a:prstGeom>
        </p:spPr>
      </p:pic>
      <p:pic>
        <p:nvPicPr>
          <p:cNvPr id="73" name="Picture 72"/>
          <p:cNvPicPr>
            <a:picLocks noChangeAspect="1"/>
          </p:cNvPicPr>
          <p:nvPr/>
        </p:nvPicPr>
        <p:blipFill>
          <a:blip r:embed="rId3"/>
          <a:stretch>
            <a:fillRect/>
          </a:stretch>
        </p:blipFill>
        <p:spPr>
          <a:xfrm>
            <a:off x="38514" y="5156103"/>
            <a:ext cx="5544324" cy="1086002"/>
          </a:xfrm>
          <a:prstGeom prst="rect">
            <a:avLst/>
          </a:prstGeom>
        </p:spPr>
      </p:pic>
      <p:sp>
        <p:nvSpPr>
          <p:cNvPr id="74" name="TextBox 73"/>
          <p:cNvSpPr txBox="1"/>
          <p:nvPr/>
        </p:nvSpPr>
        <p:spPr>
          <a:xfrm>
            <a:off x="838200" y="4495800"/>
            <a:ext cx="3273717" cy="523220"/>
          </a:xfrm>
          <a:prstGeom prst="rect">
            <a:avLst/>
          </a:prstGeom>
          <a:noFill/>
        </p:spPr>
        <p:txBody>
          <a:bodyPr wrap="none" rtlCol="0">
            <a:spAutoFit/>
          </a:bodyPr>
          <a:lstStyle/>
          <a:p>
            <a:r>
              <a:rPr lang="en-US" sz="2800" smtClean="0"/>
              <a:t>OTS-Tungsten system</a:t>
            </a:r>
            <a:endParaRPr lang="en-US" sz="2800"/>
          </a:p>
        </p:txBody>
      </p:sp>
    </p:spTree>
    <p:extLst>
      <p:ext uri="{BB962C8B-B14F-4D97-AF65-F5344CB8AC3E}">
        <p14:creationId xmlns:p14="http://schemas.microsoft.com/office/powerpoint/2010/main" val="1298438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3"/>
          <p:cNvPicPr/>
          <p:nvPr/>
        </p:nvPicPr>
        <p:blipFill>
          <a:blip r:embed="rId2"/>
          <a:stretch>
            <a:fillRect/>
          </a:stretch>
        </p:blipFill>
        <p:spPr>
          <a:xfrm>
            <a:off x="1165860" y="1200150"/>
            <a:ext cx="7338060" cy="3086100"/>
          </a:xfrm>
          <a:prstGeom prst="rect">
            <a:avLst/>
          </a:prstGeom>
          <a:ln>
            <a:noFill/>
          </a:ln>
        </p:spPr>
      </p:pic>
      <p:sp>
        <p:nvSpPr>
          <p:cNvPr id="81" name="CustomShape 1"/>
          <p:cNvSpPr/>
          <p:nvPr/>
        </p:nvSpPr>
        <p:spPr>
          <a:xfrm>
            <a:off x="1874610" y="4629150"/>
            <a:ext cx="6149250" cy="704970"/>
          </a:xfrm>
          <a:prstGeom prst="rect">
            <a:avLst/>
          </a:prstGeom>
          <a:noFill/>
          <a:ln>
            <a:noFill/>
          </a:ln>
        </p:spPr>
        <p:txBody>
          <a:bodyPr lIns="67500" tIns="33750" rIns="67500" bIns="33750"/>
          <a:lstStyle/>
          <a:p>
            <a:pPr>
              <a:lnSpc>
                <a:spcPct val="100000"/>
              </a:lnSpc>
            </a:pPr>
            <a:r>
              <a:rPr lang="en-US" sz="1350">
                <a:solidFill>
                  <a:srgbClr val="000000"/>
                </a:solidFill>
                <a:latin typeface="Calibri"/>
              </a:rPr>
              <a:t>Figure 4. Calibration data (a) Average peak substrate stress versus fluence, and (b) Average peak interface stress versus laser fluence.</a:t>
            </a:r>
            <a:endParaRPr sz="1350"/>
          </a:p>
        </p:txBody>
      </p:sp>
    </p:spTree>
    <p:extLst>
      <p:ext uri="{BB962C8B-B14F-4D97-AF65-F5344CB8AC3E}">
        <p14:creationId xmlns:p14="http://schemas.microsoft.com/office/powerpoint/2010/main" val="169328639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3"/>
          <p:cNvPicPr/>
          <p:nvPr/>
        </p:nvPicPr>
        <p:blipFill>
          <a:blip r:embed="rId2"/>
          <a:stretch>
            <a:fillRect/>
          </a:stretch>
        </p:blipFill>
        <p:spPr>
          <a:xfrm>
            <a:off x="1577340" y="1714500"/>
            <a:ext cx="6377940" cy="2914650"/>
          </a:xfrm>
          <a:prstGeom prst="rect">
            <a:avLst/>
          </a:prstGeom>
          <a:ln>
            <a:noFill/>
          </a:ln>
        </p:spPr>
      </p:pic>
      <p:sp>
        <p:nvSpPr>
          <p:cNvPr id="93" name="CustomShape 1"/>
          <p:cNvSpPr/>
          <p:nvPr/>
        </p:nvSpPr>
        <p:spPr>
          <a:xfrm>
            <a:off x="4588380" y="1908090"/>
            <a:ext cx="179280" cy="273510"/>
          </a:xfrm>
          <a:prstGeom prst="rect">
            <a:avLst/>
          </a:prstGeom>
          <a:noFill/>
          <a:ln>
            <a:noFill/>
          </a:ln>
        </p:spPr>
        <p:txBody>
          <a:bodyPr wrap="none" lIns="67500" tIns="33750" rIns="67500" bIns="33750"/>
          <a:lstStyle/>
          <a:p>
            <a:pPr algn="ctr">
              <a:lnSpc>
                <a:spcPct val="100000"/>
              </a:lnSpc>
            </a:pPr>
            <a:r>
              <a:rPr lang="en-US" sz="1350">
                <a:solidFill>
                  <a:srgbClr val="000000"/>
                </a:solidFill>
                <a:latin typeface="Times New Roman"/>
                <a:ea typeface="Malgun Gothic"/>
              </a:rPr>
              <a:t> </a:t>
            </a:r>
            <a:endParaRPr sz="1350"/>
          </a:p>
        </p:txBody>
      </p:sp>
      <p:sp>
        <p:nvSpPr>
          <p:cNvPr id="94" name="CustomShape 2"/>
          <p:cNvSpPr/>
          <p:nvPr/>
        </p:nvSpPr>
        <p:spPr>
          <a:xfrm>
            <a:off x="3429000" y="4834890"/>
            <a:ext cx="2248290" cy="960120"/>
          </a:xfrm>
          <a:prstGeom prst="rect">
            <a:avLst/>
          </a:prstGeom>
          <a:blipFill>
            <a:blip r:embed="rId3"/>
            <a:stretch>
              <a:fillRect/>
            </a:stretch>
          </a:blipFill>
          <a:ln>
            <a:noFill/>
          </a:ln>
        </p:spPr>
        <p:txBody>
          <a:bodyPr lIns="67500" tIns="33750" rIns="67500" bIns="33750"/>
          <a:lstStyle/>
          <a:p>
            <a:pPr>
              <a:lnSpc>
                <a:spcPct val="100000"/>
              </a:lnSpc>
            </a:pPr>
            <a:r>
              <a:rPr lang="en-US" sz="1350">
                <a:solidFill>
                  <a:srgbClr val="000000"/>
                </a:solidFill>
                <a:latin typeface="Calibri"/>
              </a:rPr>
              <a:t> </a:t>
            </a:r>
            <a:endParaRPr sz="1350"/>
          </a:p>
        </p:txBody>
      </p:sp>
    </p:spTree>
    <p:extLst>
      <p:ext uri="{BB962C8B-B14F-4D97-AF65-F5344CB8AC3E}">
        <p14:creationId xmlns:p14="http://schemas.microsoft.com/office/powerpoint/2010/main" val="552208611"/>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3"/>
          <p:cNvPicPr/>
          <p:nvPr/>
        </p:nvPicPr>
        <p:blipFill>
          <a:blip r:embed="rId2"/>
          <a:stretch>
            <a:fillRect/>
          </a:stretch>
        </p:blipFill>
        <p:spPr>
          <a:xfrm>
            <a:off x="1303020" y="1575180"/>
            <a:ext cx="6789420" cy="2505330"/>
          </a:xfrm>
          <a:prstGeom prst="rect">
            <a:avLst/>
          </a:prstGeom>
          <a:ln>
            <a:noFill/>
          </a:ln>
        </p:spPr>
      </p:pic>
      <p:sp>
        <p:nvSpPr>
          <p:cNvPr id="83" name="CustomShape 1"/>
          <p:cNvSpPr/>
          <p:nvPr/>
        </p:nvSpPr>
        <p:spPr>
          <a:xfrm>
            <a:off x="1806300" y="4423410"/>
            <a:ext cx="6560460" cy="1508760"/>
          </a:xfrm>
          <a:prstGeom prst="rect">
            <a:avLst/>
          </a:prstGeom>
          <a:noFill/>
          <a:ln>
            <a:noFill/>
          </a:ln>
        </p:spPr>
        <p:txBody>
          <a:bodyPr lIns="67500" tIns="33750" rIns="67500" bIns="33750"/>
          <a:lstStyle/>
          <a:p>
            <a:pPr>
              <a:lnSpc>
                <a:spcPct val="100000"/>
              </a:lnSpc>
            </a:pPr>
            <a:r>
              <a:rPr lang="en-US" sz="1350">
                <a:solidFill>
                  <a:srgbClr val="000000"/>
                </a:solidFill>
                <a:latin typeface="Calibri"/>
              </a:rPr>
              <a:t>Figure 5. Optical images of film failure caused by laser induced stress wave to DTES interface(weak adhesion layer) at increasing stress amplitude. Scale bar is 500 mm</a:t>
            </a:r>
            <a:endParaRPr sz="1350"/>
          </a:p>
        </p:txBody>
      </p:sp>
    </p:spTree>
    <p:extLst>
      <p:ext uri="{BB962C8B-B14F-4D97-AF65-F5344CB8AC3E}">
        <p14:creationId xmlns:p14="http://schemas.microsoft.com/office/powerpoint/2010/main" val="2001140237"/>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326" y="76200"/>
            <a:ext cx="8580783" cy="715962"/>
          </a:xfrm>
        </p:spPr>
        <p:txBody>
          <a:bodyPr/>
          <a:lstStyle/>
          <a:p>
            <a:r>
              <a:rPr lang="en-US" dirty="0" smtClean="0"/>
              <a:t>Molecular Dynamics Simulations</a:t>
            </a:r>
            <a:endParaRPr lang="en-US" dirty="0"/>
          </a:p>
        </p:txBody>
      </p:sp>
      <p:sp>
        <p:nvSpPr>
          <p:cNvPr id="3" name="Content Placeholder 2"/>
          <p:cNvSpPr>
            <a:spLocks noGrp="1"/>
          </p:cNvSpPr>
          <p:nvPr>
            <p:ph idx="1"/>
          </p:nvPr>
        </p:nvSpPr>
        <p:spPr>
          <a:xfrm>
            <a:off x="6626" y="762402"/>
            <a:ext cx="3889513" cy="4525963"/>
          </a:xfrm>
        </p:spPr>
        <p:txBody>
          <a:bodyPr/>
          <a:lstStyle/>
          <a:p>
            <a:r>
              <a:rPr lang="en-US" sz="2000" dirty="0" smtClean="0"/>
              <a:t>Silica/SAM/Gold model built using Materials Studio</a:t>
            </a:r>
          </a:p>
          <a:p>
            <a:r>
              <a:rPr lang="en-US" sz="2000" dirty="0"/>
              <a:t>In-plane periodic unit cell of size 25A x 25A x 40A (Contains about 1500 atoms</a:t>
            </a:r>
            <a:r>
              <a:rPr lang="en-US" sz="2000" dirty="0" smtClean="0"/>
              <a:t>)</a:t>
            </a:r>
          </a:p>
          <a:p>
            <a:r>
              <a:rPr lang="en-US" sz="2000" dirty="0" smtClean="0"/>
              <a:t>Captures SAM tilt with respect to Silica layer</a:t>
            </a:r>
          </a:p>
          <a:p>
            <a:r>
              <a:rPr lang="en-US" sz="2000" dirty="0" smtClean="0"/>
              <a:t>Thermal equilibrium (at 300K) and spallation simulations performed using  LAMMPS</a:t>
            </a:r>
          </a:p>
          <a:p>
            <a:r>
              <a:rPr lang="en-US" sz="2000" dirty="0" smtClean="0"/>
              <a:t>MD analysis based on </a:t>
            </a:r>
            <a:r>
              <a:rPr lang="en-US" sz="2000" dirty="0" err="1" smtClean="0"/>
              <a:t>ReaxFF</a:t>
            </a:r>
            <a:r>
              <a:rPr lang="en-US" sz="2000" dirty="0" smtClean="0"/>
              <a:t> potential to model bond failure (</a:t>
            </a:r>
            <a:r>
              <a:rPr lang="en-US" sz="2000" dirty="0" err="1" smtClean="0"/>
              <a:t>Jarvi</a:t>
            </a:r>
            <a:r>
              <a:rPr lang="en-US" sz="2000" dirty="0" smtClean="0"/>
              <a:t> et al.</a:t>
            </a:r>
            <a:r>
              <a:rPr lang="en-US" sz="2000" i="1" dirty="0" smtClean="0"/>
              <a:t>, J. Phys. Chem. A, </a:t>
            </a:r>
            <a:r>
              <a:rPr lang="en-US" sz="2000" dirty="0" smtClean="0"/>
              <a:t>2011)</a:t>
            </a:r>
          </a:p>
          <a:p>
            <a:r>
              <a:rPr lang="en-US" sz="2000" dirty="0" smtClean="0"/>
              <a:t>“Smooth” application of constant velocity along top Au atomic layers</a:t>
            </a:r>
          </a:p>
        </p:txBody>
      </p:sp>
      <p:pic>
        <p:nvPicPr>
          <p:cNvPr id="4" name="Picture 3"/>
          <p:cNvPicPr>
            <a:picLocks noChangeAspect="1"/>
          </p:cNvPicPr>
          <p:nvPr/>
        </p:nvPicPr>
        <p:blipFill>
          <a:blip r:embed="rId3"/>
          <a:stretch>
            <a:fillRect/>
          </a:stretch>
        </p:blipFill>
        <p:spPr>
          <a:xfrm>
            <a:off x="4362230" y="1645346"/>
            <a:ext cx="4781770" cy="2730037"/>
          </a:xfrm>
          <a:prstGeom prst="rect">
            <a:avLst/>
          </a:prstGeom>
        </p:spPr>
      </p:pic>
      <p:pic>
        <p:nvPicPr>
          <p:cNvPr id="6" name="Picture 5"/>
          <p:cNvPicPr>
            <a:picLocks noChangeAspect="1"/>
          </p:cNvPicPr>
          <p:nvPr/>
        </p:nvPicPr>
        <p:blipFill>
          <a:blip r:embed="rId4"/>
          <a:stretch>
            <a:fillRect/>
          </a:stretch>
        </p:blipFill>
        <p:spPr>
          <a:xfrm>
            <a:off x="4002156" y="1188031"/>
            <a:ext cx="5247861" cy="2344789"/>
          </a:xfrm>
          <a:prstGeom prst="rect">
            <a:avLst/>
          </a:prstGeom>
        </p:spPr>
      </p:pic>
      <p:graphicFrame>
        <p:nvGraphicFramePr>
          <p:cNvPr id="7" name="Table 6"/>
          <p:cNvGraphicFramePr>
            <a:graphicFrameLocks noGrp="1"/>
          </p:cNvGraphicFramePr>
          <p:nvPr>
            <p:extLst/>
          </p:nvPr>
        </p:nvGraphicFramePr>
        <p:xfrm>
          <a:off x="3896140" y="3735331"/>
          <a:ext cx="5181598" cy="390124"/>
        </p:xfrm>
        <a:graphic>
          <a:graphicData uri="http://schemas.openxmlformats.org/drawingml/2006/table">
            <a:tbl>
              <a:tblPr/>
              <a:tblGrid>
                <a:gridCol w="2354583"/>
                <a:gridCol w="1711620"/>
                <a:gridCol w="1115395"/>
              </a:tblGrid>
              <a:tr h="390124">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a:ln>
                            <a:noFill/>
                          </a:ln>
                          <a:solidFill>
                            <a:srgbClr val="000000"/>
                          </a:solidFill>
                          <a:effectLst/>
                          <a:latin typeface="Calibri" charset="0"/>
                          <a:ea typeface="ＭＳ Ｐゴシック" charset="0"/>
                          <a:cs typeface="ＭＳ Ｐゴシック" charset="0"/>
                        </a:rPr>
                        <a:t>Dodecyltriethoxysilane</a:t>
                      </a:r>
                      <a:endPar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endParaRP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CH</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3</a:t>
                      </a: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(CH</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11</a:t>
                      </a: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Si(OC</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H</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5</a:t>
                      </a: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3</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DTES</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pic>
        <p:nvPicPr>
          <p:cNvPr id="8" name="Picture 7"/>
          <p:cNvPicPr>
            <a:picLocks noChangeAspect="1"/>
          </p:cNvPicPr>
          <p:nvPr/>
        </p:nvPicPr>
        <p:blipFill>
          <a:blip r:embed="rId5"/>
          <a:stretch>
            <a:fillRect/>
          </a:stretch>
        </p:blipFill>
        <p:spPr>
          <a:xfrm>
            <a:off x="4139751" y="1307440"/>
            <a:ext cx="5110266" cy="2390723"/>
          </a:xfrm>
          <a:prstGeom prst="rect">
            <a:avLst/>
          </a:prstGeom>
        </p:spPr>
      </p:pic>
      <p:graphicFrame>
        <p:nvGraphicFramePr>
          <p:cNvPr id="9" name="Table 8"/>
          <p:cNvGraphicFramePr>
            <a:graphicFrameLocks noGrp="1"/>
          </p:cNvGraphicFramePr>
          <p:nvPr>
            <p:extLst/>
          </p:nvPr>
        </p:nvGraphicFramePr>
        <p:xfrm>
          <a:off x="4002156" y="3749881"/>
          <a:ext cx="4912361" cy="518131"/>
        </p:xfrm>
        <a:graphic>
          <a:graphicData uri="http://schemas.openxmlformats.org/drawingml/2006/table">
            <a:tbl>
              <a:tblPr/>
              <a:tblGrid>
                <a:gridCol w="2232238"/>
                <a:gridCol w="1622684"/>
                <a:gridCol w="1057439"/>
              </a:tblGrid>
              <a:tr h="364307">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11-mercapto-undecyltrimethoxysilane</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SH(CH</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11</a:t>
                      </a: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Si(OC</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2</a:t>
                      </a: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H</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5</a:t>
                      </a: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a:t>
                      </a:r>
                      <a:r>
                        <a:rPr kumimoji="0" lang="en-US" sz="1400" b="0" i="0" u="none" strike="noStrike" cap="none" normalizeH="0" baseline="-25000" dirty="0">
                          <a:ln>
                            <a:noFill/>
                          </a:ln>
                          <a:solidFill>
                            <a:srgbClr val="000000"/>
                          </a:solidFill>
                          <a:effectLst/>
                          <a:latin typeface="Calibri" charset="0"/>
                          <a:ea typeface="ＭＳ Ｐゴシック" charset="0"/>
                          <a:cs typeface="ＭＳ Ｐゴシック" charset="0"/>
                        </a:rPr>
                        <a:t>3</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Calibri" charset="0"/>
                          <a:ea typeface="ＭＳ Ｐゴシック" charset="0"/>
                          <a:cs typeface="ＭＳ Ｐゴシック" charset="0"/>
                        </a:rPr>
                        <a:t>MUTMS</a:t>
                      </a:r>
                    </a:p>
                  </a:txBody>
                  <a:tcPr marT="45706" marB="4570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pSp>
        <p:nvGrpSpPr>
          <p:cNvPr id="11" name="Group 10"/>
          <p:cNvGrpSpPr/>
          <p:nvPr/>
        </p:nvGrpSpPr>
        <p:grpSpPr>
          <a:xfrm>
            <a:off x="4854548" y="737654"/>
            <a:ext cx="2643270" cy="5109436"/>
            <a:chOff x="5727318" y="1094739"/>
            <a:chExt cx="2643270" cy="5109436"/>
          </a:xfrm>
        </p:grpSpPr>
        <p:pic>
          <p:nvPicPr>
            <p:cNvPr id="12" name="Picture 5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7318" y="4053311"/>
              <a:ext cx="2463800"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58"/>
            <p:cNvSpPr txBox="1">
              <a:spLocks noChangeArrowheads="1"/>
            </p:cNvSpPr>
            <p:nvPr/>
          </p:nvSpPr>
          <p:spPr bwMode="auto">
            <a:xfrm>
              <a:off x="5747955" y="5896398"/>
              <a:ext cx="26226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457200" eaLnBrk="1" fontAlgn="base" hangingPunct="1">
                <a:spcBef>
                  <a:spcPct val="0"/>
                </a:spcBef>
                <a:spcAft>
                  <a:spcPct val="0"/>
                </a:spcAft>
              </a:pPr>
              <a:r>
                <a:rPr lang="en-US" sz="1400" dirty="0">
                  <a:solidFill>
                    <a:prstClr val="black"/>
                  </a:solidFill>
                </a:rPr>
                <a:t>Velocity imposed on </a:t>
              </a:r>
              <a:r>
                <a:rPr lang="en-US" sz="1400" dirty="0" smtClean="0">
                  <a:solidFill>
                    <a:prstClr val="black"/>
                  </a:solidFill>
                </a:rPr>
                <a:t>gold </a:t>
              </a:r>
              <a:r>
                <a:rPr lang="en-US" sz="1400" dirty="0">
                  <a:solidFill>
                    <a:prstClr val="black"/>
                  </a:solidFill>
                </a:rPr>
                <a:t>layer</a:t>
              </a:r>
            </a:p>
          </p:txBody>
        </p:sp>
        <p:pic>
          <p:nvPicPr>
            <p:cNvPr id="14" name="Picture 13"/>
            <p:cNvPicPr>
              <a:picLocks noChangeAspect="1"/>
            </p:cNvPicPr>
            <p:nvPr/>
          </p:nvPicPr>
          <p:blipFill>
            <a:blip r:embed="rId7"/>
            <a:stretch>
              <a:fillRect/>
            </a:stretch>
          </p:blipFill>
          <p:spPr>
            <a:xfrm>
              <a:off x="5797967" y="1500475"/>
              <a:ext cx="2505075" cy="2428875"/>
            </a:xfrm>
            <a:prstGeom prst="rect">
              <a:avLst/>
            </a:prstGeom>
          </p:spPr>
        </p:pic>
        <p:sp>
          <p:nvSpPr>
            <p:cNvPr id="15" name="Rectangle 14"/>
            <p:cNvSpPr/>
            <p:nvPr/>
          </p:nvSpPr>
          <p:spPr>
            <a:xfrm>
              <a:off x="5822031" y="1546137"/>
              <a:ext cx="2443665" cy="366711"/>
            </a:xfrm>
            <a:prstGeom prst="rect">
              <a:avLst/>
            </a:prstGeom>
            <a:solidFill>
              <a:srgbClr val="60D083">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sz="2400">
                <a:solidFill>
                  <a:prstClr val="white"/>
                </a:solidFill>
              </a:endParaRPr>
            </a:p>
          </p:txBody>
        </p:sp>
        <p:sp>
          <p:nvSpPr>
            <p:cNvPr id="16" name="Down Arrow 15"/>
            <p:cNvSpPr/>
            <p:nvPr/>
          </p:nvSpPr>
          <p:spPr>
            <a:xfrm flipV="1">
              <a:off x="7050504" y="1254915"/>
              <a:ext cx="231608" cy="3489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sz="2400">
                <a:solidFill>
                  <a:prstClr val="white"/>
                </a:solidFill>
              </a:endParaRP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282112" y="1094739"/>
              <a:ext cx="455295" cy="255270"/>
            </a:xfrm>
            <a:prstGeom prst="rect">
              <a:avLst/>
            </a:prstGeom>
          </p:spPr>
        </p:pic>
      </p:grpSp>
      <p:sp>
        <p:nvSpPr>
          <p:cNvPr id="18" name="TextBox 19"/>
          <p:cNvSpPr txBox="1">
            <a:spLocks noChangeArrowheads="1"/>
          </p:cNvSpPr>
          <p:nvPr/>
        </p:nvSpPr>
        <p:spPr bwMode="auto">
          <a:xfrm>
            <a:off x="5562600" y="6372011"/>
            <a:ext cx="3581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800" dirty="0" err="1" smtClean="0">
                <a:solidFill>
                  <a:prstClr val="black"/>
                </a:solidFill>
                <a:latin typeface="Calibri" charset="0"/>
                <a:cs typeface="Calibri" charset="0"/>
              </a:rPr>
              <a:t>Awasthi</a:t>
            </a:r>
            <a:r>
              <a:rPr lang="en-US" sz="1800" dirty="0" smtClean="0">
                <a:solidFill>
                  <a:prstClr val="black"/>
                </a:solidFill>
                <a:latin typeface="Calibri" charset="0"/>
                <a:cs typeface="Calibri" charset="0"/>
              </a:rPr>
              <a:t> </a:t>
            </a:r>
            <a:r>
              <a:rPr lang="en-US" sz="1800" i="1" dirty="0" smtClean="0">
                <a:solidFill>
                  <a:prstClr val="black"/>
                </a:solidFill>
                <a:latin typeface="Calibri" charset="0"/>
                <a:cs typeface="Calibri" charset="0"/>
              </a:rPr>
              <a:t>et al</a:t>
            </a:r>
            <a:r>
              <a:rPr lang="en-US" sz="1800" dirty="0" smtClean="0">
                <a:solidFill>
                  <a:prstClr val="black"/>
                </a:solidFill>
                <a:latin typeface="Calibri" charset="0"/>
                <a:cs typeface="Calibri" charset="0"/>
              </a:rPr>
              <a:t>. </a:t>
            </a:r>
            <a:r>
              <a:rPr lang="en-US" sz="1800" i="1" dirty="0" smtClean="0">
                <a:solidFill>
                  <a:prstClr val="black"/>
                </a:solidFill>
                <a:latin typeface="Calibri" charset="0"/>
                <a:cs typeface="Calibri" charset="0"/>
              </a:rPr>
              <a:t>Mech. of Mater.</a:t>
            </a:r>
            <a:r>
              <a:rPr lang="en-US" sz="1800" dirty="0" smtClean="0">
                <a:solidFill>
                  <a:prstClr val="black"/>
                </a:solidFill>
                <a:latin typeface="Calibri" charset="0"/>
                <a:cs typeface="Calibri" charset="0"/>
              </a:rPr>
              <a:t>, 2016</a:t>
            </a:r>
            <a:endParaRPr lang="en-US" sz="1800" dirty="0">
              <a:solidFill>
                <a:prstClr val="black"/>
              </a:solidFill>
              <a:latin typeface="Calibri" charset="0"/>
              <a:cs typeface="Calibri" charset="0"/>
            </a:endParaRPr>
          </a:p>
        </p:txBody>
      </p:sp>
    </p:spTree>
    <p:extLst>
      <p:ext uri="{BB962C8B-B14F-4D97-AF65-F5344CB8AC3E}">
        <p14:creationId xmlns:p14="http://schemas.microsoft.com/office/powerpoint/2010/main" val="1285075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8"/>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9"/>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Max Effective Traction, Rigid Film </a:t>
            </a:r>
            <a:endParaRPr lang="en-US" dirty="0">
              <a:latin typeface="Calibri" charset="0"/>
              <a:ea typeface="ＭＳ Ｐゴシック" charset="0"/>
              <a:cs typeface="ＭＳ Ｐゴシック" charset="0"/>
            </a:endParaRPr>
          </a:p>
        </p:txBody>
      </p:sp>
      <p:pic>
        <p:nvPicPr>
          <p:cNvPr id="2050" name="Picture 2" descr="C:\Users\Chen\Documents\RealBusiness\Documents\Meeting Notes and Comments\20160613\RigidTmaxSrD1.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14400"/>
            <a:ext cx="7239000" cy="54737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Chen\Documents\RealBusiness\Documents\Meeting Notes and Comments\20160613\RigidTmaxSrD12.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914400"/>
            <a:ext cx="7239000" cy="5473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hen\Documents\RealBusiness\Documents\Meeting Notes and Comments\20160613\RigidTmaxSrD123.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914400"/>
            <a:ext cx="7239000" cy="54737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Chen\Documents\RealBusiness\Documents\Meeting Notes and Comments\20160613\RigidTmaxSrD1234.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914400"/>
            <a:ext cx="7239000" cy="5473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209801" y="1371598"/>
            <a:ext cx="5553907" cy="457202"/>
          </a:xfrm>
          <a:prstGeom prst="rect">
            <a:avLst/>
          </a:prstGeom>
        </p:spPr>
      </p:pic>
    </p:spTree>
    <p:extLst>
      <p:ext uri="{BB962C8B-B14F-4D97-AF65-F5344CB8AC3E}">
        <p14:creationId xmlns:p14="http://schemas.microsoft.com/office/powerpoint/2010/main" val="1800041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675596" y="567465"/>
            <a:ext cx="184731" cy="369332"/>
          </a:xfrm>
          <a:prstGeom prst="rect">
            <a:avLst/>
          </a:prstGeom>
          <a:noFill/>
        </p:spPr>
        <p:txBody>
          <a:bodyPr wrap="none" rtlCol="0">
            <a:spAutoFit/>
          </a:bodyPr>
          <a:lstStyle/>
          <a:p>
            <a:pPr fontAlgn="base">
              <a:spcBef>
                <a:spcPct val="0"/>
              </a:spcBef>
              <a:spcAft>
                <a:spcPct val="0"/>
              </a:spcAft>
            </a:pPr>
            <a:endParaRPr lang="en-US" b="1" dirty="0">
              <a:solidFill>
                <a:prstClr val="black"/>
              </a:solidFill>
              <a:ea typeface="MS PGothic" pitchFamily="34" charset="-128"/>
            </a:endParaRPr>
          </a:p>
        </p:txBody>
      </p:sp>
      <p:sp>
        <p:nvSpPr>
          <p:cNvPr id="29" name="TextBox 28"/>
          <p:cNvSpPr txBox="1"/>
          <p:nvPr/>
        </p:nvSpPr>
        <p:spPr>
          <a:xfrm>
            <a:off x="1143000" y="2"/>
            <a:ext cx="6858000" cy="584775"/>
          </a:xfrm>
          <a:prstGeom prst="rect">
            <a:avLst/>
          </a:prstGeom>
          <a:noFill/>
        </p:spPr>
        <p:txBody>
          <a:bodyPr wrap="square" rtlCol="0">
            <a:spAutoFit/>
          </a:bodyPr>
          <a:lstStyle/>
          <a:p>
            <a:pPr algn="ctr" fontAlgn="base">
              <a:spcBef>
                <a:spcPct val="0"/>
              </a:spcBef>
              <a:spcAft>
                <a:spcPct val="0"/>
              </a:spcAft>
            </a:pPr>
            <a:r>
              <a:rPr lang="en-US" sz="3200" b="1" dirty="0" smtClean="0">
                <a:solidFill>
                  <a:srgbClr val="000099"/>
                </a:solidFill>
                <a:ea typeface="MS PGothic" pitchFamily="34" charset="-128"/>
                <a:cs typeface="Times New Roman"/>
              </a:rPr>
              <a:t>Captured Variance Using </a:t>
            </a:r>
            <a:r>
              <a:rPr lang="en-US" sz="3200" b="1" dirty="0" err="1" smtClean="0">
                <a:solidFill>
                  <a:srgbClr val="000099"/>
                </a:solidFill>
                <a:ea typeface="MS PGothic" pitchFamily="34" charset="-128"/>
                <a:cs typeface="Times New Roman"/>
              </a:rPr>
              <a:t>Sr</a:t>
            </a:r>
            <a:r>
              <a:rPr lang="en-US" sz="3200" b="1" dirty="0" smtClean="0">
                <a:solidFill>
                  <a:srgbClr val="000099"/>
                </a:solidFill>
                <a:ea typeface="MS PGothic" pitchFamily="34" charset="-128"/>
                <a:cs typeface="Times New Roman"/>
              </a:rPr>
              <a:t>(D)</a:t>
            </a:r>
            <a:endParaRPr lang="en-US" sz="3200" b="1" dirty="0">
              <a:solidFill>
                <a:srgbClr val="000099"/>
              </a:solidFill>
              <a:ea typeface="MS PGothic" pitchFamily="34" charset="-128"/>
              <a:cs typeface="Times New Roman"/>
            </a:endParaRPr>
          </a:p>
        </p:txBody>
      </p:sp>
      <p:sp>
        <p:nvSpPr>
          <p:cNvPr id="3" name="Slide Number Placeholder 2"/>
          <p:cNvSpPr>
            <a:spLocks noGrp="1"/>
          </p:cNvSpPr>
          <p:nvPr>
            <p:ph type="sldNum" sz="quarter" idx="10"/>
          </p:nvPr>
        </p:nvSpPr>
        <p:spPr/>
        <p:txBody>
          <a:bodyPr/>
          <a:lstStyle/>
          <a:p>
            <a:pPr>
              <a:defRPr/>
            </a:pPr>
            <a:fld id="{77B7FDA2-354E-4124-9037-B22F5C3A9692}" type="slidenum">
              <a:rPr lang="de-DE" smtClean="0"/>
              <a:pPr>
                <a:defRPr/>
              </a:pPr>
              <a:t>41</a:t>
            </a:fld>
            <a:endParaRPr lang="de-DE"/>
          </a:p>
        </p:txBody>
      </p:sp>
      <p:pic>
        <p:nvPicPr>
          <p:cNvPr id="20" name="Picture 2" descr="C:\Users\Chen\Documents\RealBusiness\Documents\Meeting Notes and Comments\20160617\RSquareBeta1AndBeta6.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14400"/>
            <a:ext cx="7360756" cy="5486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Chen\Documents\RealBusiness\Documents\Meeting Notes and Comments\20160617\FullRSquare.bmp"/>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914400"/>
            <a:ext cx="736092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8762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24"/>
          <p:cNvPicPr/>
          <p:nvPr/>
        </p:nvPicPr>
        <p:blipFill>
          <a:blip r:embed="rId3"/>
          <a:stretch>
            <a:fillRect/>
          </a:stretch>
        </p:blipFill>
        <p:spPr>
          <a:xfrm>
            <a:off x="1101600" y="25560"/>
            <a:ext cx="2927160" cy="2230200"/>
          </a:xfrm>
          <a:prstGeom prst="rect">
            <a:avLst/>
          </a:prstGeom>
        </p:spPr>
      </p:pic>
      <p:pic>
        <p:nvPicPr>
          <p:cNvPr id="115" name="Picture 26"/>
          <p:cNvPicPr/>
          <p:nvPr/>
        </p:nvPicPr>
        <p:blipFill>
          <a:blip r:embed="rId4"/>
          <a:stretch>
            <a:fillRect/>
          </a:stretch>
        </p:blipFill>
        <p:spPr>
          <a:xfrm>
            <a:off x="1101600" y="2246400"/>
            <a:ext cx="2927160" cy="2228400"/>
          </a:xfrm>
          <a:prstGeom prst="rect">
            <a:avLst/>
          </a:prstGeom>
        </p:spPr>
      </p:pic>
      <p:pic>
        <p:nvPicPr>
          <p:cNvPr id="116" name="Picture 27"/>
          <p:cNvPicPr/>
          <p:nvPr/>
        </p:nvPicPr>
        <p:blipFill>
          <a:blip r:embed="rId5"/>
          <a:stretch>
            <a:fillRect/>
          </a:stretch>
        </p:blipFill>
        <p:spPr>
          <a:xfrm>
            <a:off x="1082520" y="4462560"/>
            <a:ext cx="2927160" cy="2219040"/>
          </a:xfrm>
          <a:prstGeom prst="rect">
            <a:avLst/>
          </a:prstGeom>
        </p:spPr>
      </p:pic>
      <p:pic>
        <p:nvPicPr>
          <p:cNvPr id="117" name="Picture 1"/>
          <p:cNvPicPr/>
          <p:nvPr/>
        </p:nvPicPr>
        <p:blipFill>
          <a:blip r:embed="rId6"/>
          <a:stretch>
            <a:fillRect/>
          </a:stretch>
        </p:blipFill>
        <p:spPr>
          <a:xfrm>
            <a:off x="4009680" y="1669264"/>
            <a:ext cx="4479480" cy="3871440"/>
          </a:xfrm>
          <a:prstGeom prst="rect">
            <a:avLst/>
          </a:prstGeom>
        </p:spPr>
      </p:pic>
      <p:sp>
        <p:nvSpPr>
          <p:cNvPr id="118" name="Line 1"/>
          <p:cNvSpPr/>
          <p:nvPr/>
        </p:nvSpPr>
        <p:spPr>
          <a:xfrm flipV="1">
            <a:off x="1670040" y="3270240"/>
            <a:ext cx="774360" cy="218880"/>
          </a:xfrm>
          <a:prstGeom prst="line">
            <a:avLst/>
          </a:prstGeom>
          <a:ln w="25560">
            <a:solidFill>
              <a:srgbClr val="59D220"/>
            </a:solidFill>
            <a:round/>
          </a:ln>
        </p:spPr>
      </p:sp>
      <p:sp>
        <p:nvSpPr>
          <p:cNvPr id="119" name="Line 2"/>
          <p:cNvSpPr/>
          <p:nvPr/>
        </p:nvSpPr>
        <p:spPr>
          <a:xfrm flipV="1">
            <a:off x="1670040" y="5673600"/>
            <a:ext cx="774360" cy="154080"/>
          </a:xfrm>
          <a:prstGeom prst="line">
            <a:avLst/>
          </a:prstGeom>
          <a:ln w="25560">
            <a:solidFill>
              <a:srgbClr val="59D220"/>
            </a:solidFill>
            <a:round/>
          </a:ln>
        </p:spPr>
      </p:sp>
      <p:sp>
        <p:nvSpPr>
          <p:cNvPr id="120" name="Line 3"/>
          <p:cNvSpPr/>
          <p:nvPr/>
        </p:nvSpPr>
        <p:spPr>
          <a:xfrm>
            <a:off x="1670040" y="772920"/>
            <a:ext cx="774360" cy="274680"/>
          </a:xfrm>
          <a:prstGeom prst="line">
            <a:avLst/>
          </a:prstGeom>
          <a:ln w="25560">
            <a:solidFill>
              <a:srgbClr val="59D220"/>
            </a:solidFill>
            <a:round/>
          </a:ln>
        </p:spPr>
      </p:sp>
      <p:sp>
        <p:nvSpPr>
          <p:cNvPr id="121" name="CustomShape 4"/>
          <p:cNvSpPr/>
          <p:nvPr/>
        </p:nvSpPr>
        <p:spPr>
          <a:xfrm>
            <a:off x="119160" y="452520"/>
            <a:ext cx="1137960" cy="1369080"/>
          </a:xfrm>
          <a:prstGeom prst="rect">
            <a:avLst/>
          </a:prstGeom>
          <a:noFill/>
        </p:spPr>
        <p:txBody>
          <a:bodyPr lIns="90000" tIns="45000" rIns="90000" bIns="45000"/>
          <a:lstStyle/>
          <a:p>
            <a:pPr algn="ctr">
              <a:lnSpc>
                <a:spcPct val="100000"/>
              </a:lnSpc>
            </a:pPr>
            <a:r>
              <a:rPr lang="en-US" sz="1400" dirty="0" smtClean="0">
                <a:solidFill>
                  <a:srgbClr val="000000"/>
                </a:solidFill>
                <a:latin typeface="Calibri" panose="020F0502020204030204" pitchFamily="34" charset="0"/>
                <a:ea typeface="ＭＳ Ｐゴシック"/>
              </a:rPr>
              <a:t>Bare FS</a:t>
            </a:r>
            <a:endParaRPr dirty="0">
              <a:latin typeface="Calibri" panose="020F0502020204030204" pitchFamily="34" charset="0"/>
            </a:endParaRPr>
          </a:p>
          <a:p>
            <a:pPr algn="ctr">
              <a:lnSpc>
                <a:spcPct val="100000"/>
              </a:lnSpc>
            </a:pPr>
            <a:endParaRPr dirty="0"/>
          </a:p>
          <a:p>
            <a:pPr algn="ctr">
              <a:lnSpc>
                <a:spcPct val="100000"/>
              </a:lnSpc>
            </a:pPr>
            <a:r>
              <a:rPr lang="en-US" sz="1400" dirty="0">
                <a:solidFill>
                  <a:srgbClr val="000000"/>
                </a:solidFill>
                <a:latin typeface="Calibri" panose="020F0502020204030204" pitchFamily="34" charset="0"/>
                <a:ea typeface="ＭＳ Ｐゴシック"/>
              </a:rPr>
              <a:t>All image scale bars have range of 1.5 nm</a:t>
            </a:r>
            <a:endParaRPr dirty="0">
              <a:latin typeface="Calibri" panose="020F0502020204030204" pitchFamily="34" charset="0"/>
            </a:endParaRPr>
          </a:p>
        </p:txBody>
      </p:sp>
      <p:sp>
        <p:nvSpPr>
          <p:cNvPr id="122" name="CustomShape 5"/>
          <p:cNvSpPr/>
          <p:nvPr/>
        </p:nvSpPr>
        <p:spPr>
          <a:xfrm>
            <a:off x="119160" y="2527200"/>
            <a:ext cx="1137960" cy="303480"/>
          </a:xfrm>
          <a:prstGeom prst="rect">
            <a:avLst/>
          </a:prstGeom>
          <a:noFill/>
        </p:spPr>
        <p:txBody>
          <a:bodyPr lIns="90000" tIns="45000" rIns="90000" bIns="45000"/>
          <a:lstStyle/>
          <a:p>
            <a:pPr algn="ctr">
              <a:lnSpc>
                <a:spcPct val="100000"/>
              </a:lnSpc>
            </a:pPr>
            <a:r>
              <a:rPr lang="en-US" sz="1400" dirty="0">
                <a:solidFill>
                  <a:srgbClr val="000000"/>
                </a:solidFill>
                <a:latin typeface="Calibri" panose="020F0502020204030204" pitchFamily="34" charset="0"/>
                <a:ea typeface="ＭＳ Ｐゴシック"/>
              </a:rPr>
              <a:t>FS/MUTMS</a:t>
            </a:r>
            <a:endParaRPr dirty="0">
              <a:latin typeface="Calibri" panose="020F0502020204030204" pitchFamily="34" charset="0"/>
            </a:endParaRPr>
          </a:p>
        </p:txBody>
      </p:sp>
      <p:sp>
        <p:nvSpPr>
          <p:cNvPr id="123" name="CustomShape 6"/>
          <p:cNvSpPr/>
          <p:nvPr/>
        </p:nvSpPr>
        <p:spPr>
          <a:xfrm>
            <a:off x="71280" y="4737240"/>
            <a:ext cx="1234800" cy="516600"/>
          </a:xfrm>
          <a:prstGeom prst="rect">
            <a:avLst/>
          </a:prstGeom>
          <a:noFill/>
        </p:spPr>
        <p:txBody>
          <a:bodyPr lIns="90000" tIns="45000" rIns="90000" bIns="45000"/>
          <a:lstStyle/>
          <a:p>
            <a:pPr algn="ctr">
              <a:lnSpc>
                <a:spcPct val="100000"/>
              </a:lnSpc>
            </a:pPr>
            <a:r>
              <a:rPr lang="en-US" sz="1400" dirty="0">
                <a:solidFill>
                  <a:srgbClr val="000000"/>
                </a:solidFill>
                <a:latin typeface="Calibri" panose="020F0502020204030204" pitchFamily="34" charset="0"/>
                <a:ea typeface="ＭＳ Ｐゴシック"/>
              </a:rPr>
              <a:t>Underside of Au</a:t>
            </a:r>
            <a:endParaRPr dirty="0">
              <a:latin typeface="Calibri" panose="020F0502020204030204" pitchFamily="34" charset="0"/>
            </a:endParaRPr>
          </a:p>
        </p:txBody>
      </p:sp>
      <p:sp>
        <p:nvSpPr>
          <p:cNvPr id="124" name="CustomShape 7"/>
          <p:cNvSpPr/>
          <p:nvPr/>
        </p:nvSpPr>
        <p:spPr>
          <a:xfrm>
            <a:off x="4743360" y="5680080"/>
            <a:ext cx="3763440" cy="516600"/>
          </a:xfrm>
          <a:prstGeom prst="rect">
            <a:avLst/>
          </a:prstGeom>
          <a:noFill/>
        </p:spPr>
        <p:txBody>
          <a:bodyPr lIns="90000" tIns="45000" rIns="90000" bIns="45000"/>
          <a:lstStyle/>
          <a:p>
            <a:pPr>
              <a:lnSpc>
                <a:spcPct val="100000"/>
              </a:lnSpc>
            </a:pPr>
            <a:r>
              <a:rPr lang="en-US" sz="1400" dirty="0">
                <a:solidFill>
                  <a:srgbClr val="000000"/>
                </a:solidFill>
                <a:latin typeface="Calibri" panose="020F0502020204030204" pitchFamily="34" charset="0"/>
                <a:ea typeface="ＭＳ Ｐゴシック"/>
              </a:rPr>
              <a:t>Scan in graph above indicated on green highlighted portion of image</a:t>
            </a:r>
            <a:endParaRPr dirty="0">
              <a:latin typeface="Calibri" panose="020F0502020204030204" pitchFamily="34" charset="0"/>
            </a:endParaRPr>
          </a:p>
        </p:txBody>
      </p:sp>
      <p:grpSp>
        <p:nvGrpSpPr>
          <p:cNvPr id="14" name="Group 13"/>
          <p:cNvGrpSpPr/>
          <p:nvPr/>
        </p:nvGrpSpPr>
        <p:grpSpPr>
          <a:xfrm>
            <a:off x="4770254" y="172755"/>
            <a:ext cx="3305175" cy="1200329"/>
            <a:chOff x="6150930" y="1127340"/>
            <a:chExt cx="3305175" cy="1200329"/>
          </a:xfrm>
        </p:grpSpPr>
        <p:sp>
          <p:nvSpPr>
            <p:cNvPr id="15" name="TextBox 6"/>
            <p:cNvSpPr txBox="1">
              <a:spLocks noChangeArrowheads="1"/>
            </p:cNvSpPr>
            <p:nvPr/>
          </p:nvSpPr>
          <p:spPr bwMode="auto">
            <a:xfrm>
              <a:off x="6150930" y="1127340"/>
              <a:ext cx="33051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endParaRPr lang="en-US" sz="1800" dirty="0" smtClean="0">
                <a:solidFill>
                  <a:prstClr val="black"/>
                </a:solidFill>
              </a:endParaRPr>
            </a:p>
            <a:p>
              <a:pPr defTabSz="457200" eaLnBrk="1" fontAlgn="base" hangingPunct="1">
                <a:spcBef>
                  <a:spcPct val="0"/>
                </a:spcBef>
                <a:spcAft>
                  <a:spcPct val="0"/>
                </a:spcAft>
              </a:pPr>
              <a:r>
                <a:rPr lang="en-US" sz="1800" dirty="0" smtClean="0">
                  <a:solidFill>
                    <a:prstClr val="black"/>
                  </a:solidFill>
                </a:rPr>
                <a:t>Recall:</a:t>
              </a:r>
            </a:p>
            <a:p>
              <a:pPr defTabSz="457200" eaLnBrk="1" fontAlgn="base" hangingPunct="1">
                <a:spcBef>
                  <a:spcPct val="0"/>
                </a:spcBef>
                <a:spcAft>
                  <a:spcPct val="0"/>
                </a:spcAft>
              </a:pPr>
              <a:r>
                <a:rPr lang="en-US" sz="1800" dirty="0" smtClean="0">
                  <a:solidFill>
                    <a:prstClr val="black"/>
                  </a:solidFill>
                  <a:latin typeface="+mj-lt"/>
                </a:rPr>
                <a:t>Cohesive landscape       ~  0.2 nm</a:t>
              </a:r>
            </a:p>
            <a:p>
              <a:pPr defTabSz="457200" eaLnBrk="1" fontAlgn="base" hangingPunct="1">
                <a:spcBef>
                  <a:spcPct val="0"/>
                </a:spcBef>
                <a:spcAft>
                  <a:spcPct val="0"/>
                </a:spcAft>
              </a:pPr>
              <a:r>
                <a:rPr lang="en-US" sz="1800" dirty="0">
                  <a:solidFill>
                    <a:prstClr val="black"/>
                  </a:solidFill>
                  <a:latin typeface="+mj-lt"/>
                </a:rPr>
                <a:t>SAM layer thickness </a:t>
              </a:r>
              <a:r>
                <a:rPr lang="en-US" sz="1800" dirty="0" smtClean="0">
                  <a:solidFill>
                    <a:prstClr val="black"/>
                  </a:solidFill>
                  <a:latin typeface="+mj-lt"/>
                </a:rPr>
                <a:t> ~  1 nm</a:t>
              </a:r>
              <a:endParaRPr lang="en-US" sz="1800" dirty="0">
                <a:solidFill>
                  <a:prstClr val="black"/>
                </a:solidFill>
                <a:latin typeface="+mj-lt"/>
              </a:endParaRPr>
            </a:p>
          </p:txBody>
        </p:sp>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166681" y="1727504"/>
              <a:ext cx="200405" cy="229034"/>
            </a:xfrm>
            <a:prstGeom prst="rect">
              <a:avLst/>
            </a:prstGeom>
          </p:spPr>
        </p:pic>
      </p:grpSp>
      <p:sp>
        <p:nvSpPr>
          <p:cNvPr id="17" name="TextBox 19"/>
          <p:cNvSpPr txBox="1">
            <a:spLocks noChangeArrowheads="1"/>
          </p:cNvSpPr>
          <p:nvPr/>
        </p:nvSpPr>
        <p:spPr bwMode="auto">
          <a:xfrm>
            <a:off x="7166390" y="6411685"/>
            <a:ext cx="251101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800" dirty="0" smtClean="0">
                <a:solidFill>
                  <a:prstClr val="black"/>
                </a:solidFill>
                <a:latin typeface="Calibri" charset="0"/>
                <a:cs typeface="Calibri" charset="0"/>
              </a:rPr>
              <a:t>Martha Grady et al.</a:t>
            </a:r>
            <a:endParaRPr lang="en-US" sz="1800" dirty="0">
              <a:solidFill>
                <a:prstClr val="black"/>
              </a:solidFill>
              <a:latin typeface="Calibri" charset="0"/>
              <a:cs typeface="Calibri" charset="0"/>
            </a:endParaRPr>
          </a:p>
        </p:txBody>
      </p:sp>
    </p:spTree>
    <p:extLst>
      <p:ext uri="{BB962C8B-B14F-4D97-AF65-F5344CB8AC3E}">
        <p14:creationId xmlns:p14="http://schemas.microsoft.com/office/powerpoint/2010/main" val="904823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Chen\Documents\RealBusiness\Documents\Meeting Notes and Comments\SMMSeminar2015\SMM2015\DifferentPatch.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972" y="1116407"/>
            <a:ext cx="8468360" cy="598541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Maximum Effective Traction</a:t>
            </a:r>
            <a:endParaRPr lang="en-US" dirty="0">
              <a:latin typeface="Calibri" charset="0"/>
              <a:ea typeface="ＭＳ Ｐゴシック" charset="0"/>
              <a:cs typeface="ＭＳ Ｐゴシック" charset="0"/>
            </a:endParaRPr>
          </a:p>
        </p:txBody>
      </p:sp>
      <p:grpSp>
        <p:nvGrpSpPr>
          <p:cNvPr id="7" name="Group 6"/>
          <p:cNvGrpSpPr/>
          <p:nvPr/>
        </p:nvGrpSpPr>
        <p:grpSpPr>
          <a:xfrm>
            <a:off x="438972" y="591214"/>
            <a:ext cx="8813800" cy="622838"/>
            <a:chOff x="304800" y="114887"/>
            <a:chExt cx="8813800" cy="622838"/>
          </a:xfrm>
        </p:grpSpPr>
        <p:grpSp>
          <p:nvGrpSpPr>
            <p:cNvPr id="8" name="Group 7"/>
            <p:cNvGrpSpPr/>
            <p:nvPr/>
          </p:nvGrpSpPr>
          <p:grpSpPr>
            <a:xfrm>
              <a:off x="1371600" y="144780"/>
              <a:ext cx="3345253" cy="495300"/>
              <a:chOff x="5355771" y="811524"/>
              <a:chExt cx="3345253" cy="495300"/>
            </a:xfrm>
          </p:grpSpPr>
          <p:pic>
            <p:nvPicPr>
              <p:cNvPr id="11" name="Picture 1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5355771" y="811524"/>
                <a:ext cx="2369344" cy="495300"/>
              </a:xfrm>
              <a:prstGeom prst="rect">
                <a:avLst/>
              </a:prstGeom>
            </p:spPr>
          </p:pic>
          <p:pic>
            <p:nvPicPr>
              <p:cNvPr id="12" name="Picture 11"/>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7843774" y="846052"/>
                <a:ext cx="857250" cy="426244"/>
              </a:xfrm>
              <a:prstGeom prst="rect">
                <a:avLst/>
              </a:prstGeom>
            </p:spPr>
          </p:pic>
        </p:grpSp>
        <p:pic>
          <p:nvPicPr>
            <p:cNvPr id="9" name="Picture 8"/>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04800" y="114887"/>
              <a:ext cx="802640" cy="525193"/>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865269" y="114887"/>
              <a:ext cx="4253331" cy="622838"/>
            </a:xfrm>
            <a:prstGeom prst="rect">
              <a:avLst/>
            </a:prstGeom>
          </p:spPr>
        </p:pic>
      </p:grpSp>
      <p:grpSp>
        <p:nvGrpSpPr>
          <p:cNvPr id="13" name="Group 12"/>
          <p:cNvGrpSpPr/>
          <p:nvPr/>
        </p:nvGrpSpPr>
        <p:grpSpPr>
          <a:xfrm>
            <a:off x="3509855" y="1802517"/>
            <a:ext cx="1825090" cy="707886"/>
            <a:chOff x="4724400" y="2385060"/>
            <a:chExt cx="1825090" cy="707886"/>
          </a:xfrm>
        </p:grpSpPr>
        <p:sp>
          <p:nvSpPr>
            <p:cNvPr id="14" name="TextBox 13"/>
            <p:cNvSpPr txBox="1"/>
            <p:nvPr/>
          </p:nvSpPr>
          <p:spPr>
            <a:xfrm>
              <a:off x="4724400" y="2385060"/>
              <a:ext cx="1825090" cy="707886"/>
            </a:xfrm>
            <a:prstGeom prst="rect">
              <a:avLst/>
            </a:prstGeom>
            <a:noFill/>
          </p:spPr>
          <p:txBody>
            <a:bodyPr wrap="square" rtlCol="0">
              <a:spAutoFit/>
            </a:bodyPr>
            <a:lstStyle/>
            <a:p>
              <a:r>
                <a:rPr lang="en-US" sz="2000" dirty="0" smtClean="0">
                  <a:solidFill>
                    <a:prstClr val="black"/>
                  </a:solidFill>
                </a:rPr>
                <a:t>Change of      by </a:t>
              </a:r>
            </a:p>
            <a:p>
              <a:r>
                <a:rPr lang="en-US" sz="2000" dirty="0" smtClean="0">
                  <a:solidFill>
                    <a:prstClr val="black"/>
                  </a:solidFill>
                </a:rPr>
                <a:t>Patch size</a:t>
              </a:r>
              <a:endParaRPr lang="en-US" sz="2000" dirty="0">
                <a:solidFill>
                  <a:prstClr val="black"/>
                </a:solidFill>
              </a:endParaRPr>
            </a:p>
          </p:txBody>
        </p:sp>
        <p:pic>
          <p:nvPicPr>
            <p:cNvPr id="15" name="Picture 1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912296" y="2510403"/>
              <a:ext cx="207731" cy="228600"/>
            </a:xfrm>
            <a:prstGeom prst="rect">
              <a:avLst/>
            </a:prstGeom>
          </p:spPr>
        </p:pic>
      </p:grpSp>
    </p:spTree>
    <p:extLst>
      <p:ext uri="{BB962C8B-B14F-4D97-AF65-F5344CB8AC3E}">
        <p14:creationId xmlns:p14="http://schemas.microsoft.com/office/powerpoint/2010/main" val="2856691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ea typeface="ＭＳ Ｐゴシック" charset="0"/>
                <a:cs typeface="ＭＳ Ｐゴシック" charset="0"/>
              </a:rPr>
              <a:t>SAMs </a:t>
            </a:r>
            <a:r>
              <a:rPr lang="en-US" dirty="0">
                <a:ea typeface="ＭＳ Ｐゴシック" charset="0"/>
                <a:cs typeface="ＭＳ Ｐゴシック" charset="0"/>
              </a:rPr>
              <a:t>Surface Profile: </a:t>
            </a:r>
            <a:r>
              <a:rPr lang="en-US" dirty="0" smtClean="0">
                <a:ea typeface="ＭＳ Ｐゴシック" charset="0"/>
                <a:cs typeface="ＭＳ Ｐゴシック" charset="0"/>
              </a:rPr>
              <a:t>MUTMS </a:t>
            </a:r>
            <a:r>
              <a:rPr lang="en-US" dirty="0">
                <a:ea typeface="ＭＳ Ｐゴシック" charset="0"/>
                <a:cs typeface="ＭＳ Ｐゴシック" charset="0"/>
              </a:rPr>
              <a:t>1</a:t>
            </a:r>
          </a:p>
          <a:p>
            <a:endParaRPr lang="en-US" dirty="0">
              <a:ea typeface="ＭＳ Ｐゴシック" charset="0"/>
              <a:cs typeface="ＭＳ Ｐゴシック" charset="0"/>
            </a:endParaRPr>
          </a:p>
        </p:txBody>
      </p:sp>
      <p:pic>
        <p:nvPicPr>
          <p:cNvPr id="3074" name="Picture 2" descr="C:\Users\Chen\Documents\RealBusiness\Documents\Meeting Notes and Comments\GSAC Seminar 2015\MUTMS1.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 y="685800"/>
            <a:ext cx="8860286" cy="603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486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SAM Real Surface Profile</a:t>
            </a:r>
            <a:endParaRPr lang="en-US" dirty="0">
              <a:latin typeface="Calibri" charset="0"/>
              <a:ea typeface="ＭＳ Ｐゴシック" charset="0"/>
              <a:cs typeface="ＭＳ Ｐゴシック" charset="0"/>
            </a:endParaRPr>
          </a:p>
        </p:txBody>
      </p:sp>
      <p:pic>
        <p:nvPicPr>
          <p:cNvPr id="6" name="Picture 3" descr="C:\Users\Chen\Documents\RealBusiness\Documents\Meeting Notes and Comments\SMMSeminar2015\SMM2015\WholeBareFS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8895940" cy="5943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Chen\Documents\RealBusiness\Documents\Meeting Notes and Comments\SMMSeminar2015\SMM2015\BareFS2ZoomedInProfile1.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8895941" cy="5943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Chen\Documents\RealBusiness\Documents\Meeting Notes and Comments\IMECE2015\IMECENewFigures\RealSurfaceSameScale.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4400"/>
            <a:ext cx="8895941" cy="59436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6"/>
          <p:cNvSpPr txBox="1">
            <a:spLocks noChangeArrowheads="1"/>
          </p:cNvSpPr>
          <p:nvPr/>
        </p:nvSpPr>
        <p:spPr bwMode="auto">
          <a:xfrm>
            <a:off x="165735" y="668178"/>
            <a:ext cx="318706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2600" dirty="0" smtClean="0">
                <a:solidFill>
                  <a:prstClr val="black"/>
                </a:solidFill>
              </a:rPr>
              <a:t>DTES - Fused Silica</a:t>
            </a:r>
          </a:p>
        </p:txBody>
      </p:sp>
      <p:pic>
        <p:nvPicPr>
          <p:cNvPr id="6146" name="Picture 2" descr="C:\Users\Chen\Documents\RealBusiness\Documents\Meeting Notes and Comments\20160617\Chen_picture.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1" y="1160621"/>
            <a:ext cx="8333104" cy="56722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p:cNvSpPr txBox="1">
            <a:spLocks noChangeArrowheads="1"/>
          </p:cNvSpPr>
          <p:nvPr/>
        </p:nvSpPr>
        <p:spPr bwMode="auto">
          <a:xfrm>
            <a:off x="186055" y="1259839"/>
            <a:ext cx="318706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2600" dirty="0" smtClean="0">
                <a:solidFill>
                  <a:prstClr val="black"/>
                </a:solidFill>
              </a:rPr>
              <a:t>100nm*100nm</a:t>
            </a:r>
          </a:p>
        </p:txBody>
      </p:sp>
    </p:spTree>
    <p:extLst>
      <p:ext uri="{BB962C8B-B14F-4D97-AF65-F5344CB8AC3E}">
        <p14:creationId xmlns:p14="http://schemas.microsoft.com/office/powerpoint/2010/main" val="963258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ea typeface="ＭＳ Ｐゴシック" charset="0"/>
                <a:cs typeface="ＭＳ Ｐゴシック" charset="0"/>
              </a:rPr>
              <a:t>SAMs </a:t>
            </a:r>
            <a:r>
              <a:rPr lang="en-US" dirty="0">
                <a:ea typeface="ＭＳ Ｐゴシック" charset="0"/>
                <a:cs typeface="ＭＳ Ｐゴシック" charset="0"/>
              </a:rPr>
              <a:t>Surface Profile: </a:t>
            </a:r>
            <a:r>
              <a:rPr lang="en-US" dirty="0" smtClean="0">
                <a:ea typeface="ＭＳ Ｐゴシック" charset="0"/>
                <a:cs typeface="ＭＳ Ｐゴシック" charset="0"/>
              </a:rPr>
              <a:t>MUTMS 2</a:t>
            </a:r>
            <a:endParaRPr lang="en-US" dirty="0">
              <a:ea typeface="ＭＳ Ｐゴシック" charset="0"/>
              <a:cs typeface="ＭＳ Ｐゴシック" charset="0"/>
            </a:endParaRPr>
          </a:p>
          <a:p>
            <a:endParaRPr lang="en-US" dirty="0">
              <a:ea typeface="ＭＳ Ｐゴシック" charset="0"/>
              <a:cs typeface="ＭＳ Ｐゴシック" charset="0"/>
            </a:endParaRPr>
          </a:p>
        </p:txBody>
      </p:sp>
      <p:pic>
        <p:nvPicPr>
          <p:cNvPr id="4098" name="Picture 2" descr="C:\Users\Chen\Documents\RealBusiness\Documents\Meeting Notes and Comments\GSAC Seminar 2015\MUTMS2.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 y="685800"/>
            <a:ext cx="8860286" cy="603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681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3948" y="7938"/>
            <a:ext cx="9316720" cy="715962"/>
          </a:xfrm>
          <a:prstGeom prst="rect">
            <a:avLst/>
          </a:prstGeom>
        </p:spPr>
        <p:txBody>
          <a:bodyPr/>
          <a:lstStyle>
            <a:lvl1pPr algn="ctr" defTabSz="457200" rtl="0" eaLnBrk="0" fontAlgn="base" hangingPunct="0">
              <a:spcBef>
                <a:spcPct val="0"/>
              </a:spcBef>
              <a:spcAft>
                <a:spcPct val="0"/>
              </a:spcAft>
              <a:defRPr sz="3600" b="1" kern="1200">
                <a:solidFill>
                  <a:srgbClr val="000090"/>
                </a:solidFill>
                <a:latin typeface="+mj-lt"/>
                <a:ea typeface="ＭＳ Ｐゴシック" pitchFamily="4" charset="-128"/>
                <a:cs typeface="ＭＳ Ｐゴシック" pitchFamily="4" charset="-128"/>
              </a:defRPr>
            </a:lvl1pPr>
            <a:lvl2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2pPr>
            <a:lvl3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3pPr>
            <a:lvl4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4pPr>
            <a:lvl5pPr algn="ctr" defTabSz="457200" rtl="0" eaLnBrk="0" fontAlgn="base" hangingPunct="0">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5pPr>
            <a:lvl6pPr marL="4572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6pPr>
            <a:lvl7pPr marL="9144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7pPr>
            <a:lvl8pPr marL="13716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8pPr>
            <a:lvl9pPr marL="1828800" algn="ctr" defTabSz="457200" rtl="0" fontAlgn="base">
              <a:spcBef>
                <a:spcPct val="0"/>
              </a:spcBef>
              <a:spcAft>
                <a:spcPct val="0"/>
              </a:spcAft>
              <a:defRPr sz="3600" b="1">
                <a:solidFill>
                  <a:srgbClr val="000090"/>
                </a:solidFill>
                <a:latin typeface="Calibri" pitchFamily="4" charset="0"/>
                <a:ea typeface="ＭＳ Ｐゴシック" pitchFamily="4" charset="-128"/>
                <a:cs typeface="ＭＳ Ｐゴシック" pitchFamily="4" charset="-128"/>
              </a:defRPr>
            </a:lvl9pPr>
          </a:lstStyle>
          <a:p>
            <a:r>
              <a:rPr lang="en-US" dirty="0" smtClean="0">
                <a:latin typeface="Calibri" charset="0"/>
                <a:ea typeface="ＭＳ Ｐゴシック" charset="0"/>
                <a:cs typeface="ＭＳ Ｐゴシック" charset="0"/>
              </a:rPr>
              <a:t>Surface Bearing Distance</a:t>
            </a:r>
            <a:endParaRPr lang="en-US" dirty="0">
              <a:latin typeface="Calibri" charset="0"/>
              <a:ea typeface="ＭＳ Ｐゴシック" charset="0"/>
              <a:cs typeface="ＭＳ Ｐゴシック" charset="0"/>
            </a:endParaRPr>
          </a:p>
        </p:txBody>
      </p:sp>
      <p:pic>
        <p:nvPicPr>
          <p:cNvPr id="81" name="Picture 80"/>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5791200" y="2667000"/>
            <a:ext cx="3018651" cy="705579"/>
          </a:xfrm>
          <a:prstGeom prst="rect">
            <a:avLst/>
          </a:prstGeom>
        </p:spPr>
      </p:pic>
      <p:pic>
        <p:nvPicPr>
          <p:cNvPr id="8" name="Picture 7"/>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931747" y="3957206"/>
            <a:ext cx="2878104" cy="233794"/>
          </a:xfrm>
          <a:prstGeom prst="rect">
            <a:avLst/>
          </a:prstGeom>
        </p:spPr>
      </p:pic>
      <p:pic>
        <p:nvPicPr>
          <p:cNvPr id="9" name="Picture 8"/>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5489050" y="4572000"/>
            <a:ext cx="2815988" cy="265865"/>
          </a:xfrm>
          <a:prstGeom prst="rect">
            <a:avLst/>
          </a:prstGeom>
        </p:spPr>
      </p:pic>
      <p:pic>
        <p:nvPicPr>
          <p:cNvPr id="34" name="Picture 33"/>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6456029" y="4852340"/>
            <a:ext cx="2492899" cy="201319"/>
          </a:xfrm>
          <a:prstGeom prst="rect">
            <a:avLst/>
          </a:prstGeom>
        </p:spPr>
      </p:pic>
      <p:pic>
        <p:nvPicPr>
          <p:cNvPr id="10" name="Picture 9"/>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6013716" y="5229985"/>
            <a:ext cx="2403342" cy="180215"/>
          </a:xfrm>
          <a:prstGeom prst="rect">
            <a:avLst/>
          </a:prstGeom>
        </p:spPr>
      </p:pic>
      <p:pic>
        <p:nvPicPr>
          <p:cNvPr id="100" name="Picture 99"/>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6456029" y="4191000"/>
            <a:ext cx="1191768" cy="179832"/>
          </a:xfrm>
          <a:prstGeom prst="rect">
            <a:avLst/>
          </a:prstGeom>
        </p:spPr>
      </p:pic>
      <p:grpSp>
        <p:nvGrpSpPr>
          <p:cNvPr id="35" name="Group 34"/>
          <p:cNvGrpSpPr/>
          <p:nvPr/>
        </p:nvGrpSpPr>
        <p:grpSpPr>
          <a:xfrm>
            <a:off x="137055" y="1073691"/>
            <a:ext cx="5557245" cy="4717509"/>
            <a:chOff x="137055" y="1073691"/>
            <a:chExt cx="5557245" cy="4717509"/>
          </a:xfrm>
        </p:grpSpPr>
        <p:sp>
          <p:nvSpPr>
            <p:cNvPr id="14" name="Freeform 13"/>
            <p:cNvSpPr/>
            <p:nvPr/>
          </p:nvSpPr>
          <p:spPr>
            <a:xfrm>
              <a:off x="137055" y="1391191"/>
              <a:ext cx="4876800" cy="3002280"/>
            </a:xfrm>
            <a:custGeom>
              <a:avLst/>
              <a:gdLst>
                <a:gd name="connsiteX0" fmla="*/ 0 w 6627092"/>
                <a:gd name="connsiteY0" fmla="*/ 3593966 h 3654926"/>
                <a:gd name="connsiteX1" fmla="*/ 243840 w 6627092"/>
                <a:gd name="connsiteY1" fmla="*/ 2781166 h 3654926"/>
                <a:gd name="connsiteX2" fmla="*/ 894080 w 6627092"/>
                <a:gd name="connsiteY2" fmla="*/ 3400926 h 3654926"/>
                <a:gd name="connsiteX3" fmla="*/ 1107440 w 6627092"/>
                <a:gd name="connsiteY3" fmla="*/ 2080126 h 3654926"/>
                <a:gd name="connsiteX4" fmla="*/ 1544320 w 6627092"/>
                <a:gd name="connsiteY4" fmla="*/ 3279006 h 3654926"/>
                <a:gd name="connsiteX5" fmla="*/ 1920240 w 6627092"/>
                <a:gd name="connsiteY5" fmla="*/ 180206 h 3654926"/>
                <a:gd name="connsiteX6" fmla="*/ 2570480 w 6627092"/>
                <a:gd name="connsiteY6" fmla="*/ 2395086 h 3654926"/>
                <a:gd name="connsiteX7" fmla="*/ 3149600 w 6627092"/>
                <a:gd name="connsiteY7" fmla="*/ 1297806 h 3654926"/>
                <a:gd name="connsiteX8" fmla="*/ 3464560 w 6627092"/>
                <a:gd name="connsiteY8" fmla="*/ 3177406 h 3654926"/>
                <a:gd name="connsiteX9" fmla="*/ 4267200 w 6627092"/>
                <a:gd name="connsiteY9" fmla="*/ 7486 h 3654926"/>
                <a:gd name="connsiteX10" fmla="*/ 4795520 w 6627092"/>
                <a:gd name="connsiteY10" fmla="*/ 2242686 h 3654926"/>
                <a:gd name="connsiteX11" fmla="*/ 5740400 w 6627092"/>
                <a:gd name="connsiteY11" fmla="*/ 393566 h 3654926"/>
                <a:gd name="connsiteX12" fmla="*/ 6593840 w 6627092"/>
                <a:gd name="connsiteY12" fmla="*/ 3654926 h 365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7092" h="3654926">
                  <a:moveTo>
                    <a:pt x="0" y="3593966"/>
                  </a:moveTo>
                  <a:cubicBezTo>
                    <a:pt x="47413" y="3203652"/>
                    <a:pt x="94827" y="2813339"/>
                    <a:pt x="243840" y="2781166"/>
                  </a:cubicBezTo>
                  <a:cubicBezTo>
                    <a:pt x="392853" y="2748993"/>
                    <a:pt x="750147" y="3517766"/>
                    <a:pt x="894080" y="3400926"/>
                  </a:cubicBezTo>
                  <a:cubicBezTo>
                    <a:pt x="1038013" y="3284086"/>
                    <a:pt x="999067" y="2100446"/>
                    <a:pt x="1107440" y="2080126"/>
                  </a:cubicBezTo>
                  <a:cubicBezTo>
                    <a:pt x="1215813" y="2059806"/>
                    <a:pt x="1408853" y="3595659"/>
                    <a:pt x="1544320" y="3279006"/>
                  </a:cubicBezTo>
                  <a:cubicBezTo>
                    <a:pt x="1679787" y="2962353"/>
                    <a:pt x="1749213" y="327526"/>
                    <a:pt x="1920240" y="180206"/>
                  </a:cubicBezTo>
                  <a:cubicBezTo>
                    <a:pt x="2091267" y="32886"/>
                    <a:pt x="2365587" y="2208819"/>
                    <a:pt x="2570480" y="2395086"/>
                  </a:cubicBezTo>
                  <a:cubicBezTo>
                    <a:pt x="2775373" y="2581353"/>
                    <a:pt x="3000587" y="1167419"/>
                    <a:pt x="3149600" y="1297806"/>
                  </a:cubicBezTo>
                  <a:cubicBezTo>
                    <a:pt x="3298613" y="1428193"/>
                    <a:pt x="3278293" y="3392459"/>
                    <a:pt x="3464560" y="3177406"/>
                  </a:cubicBezTo>
                  <a:cubicBezTo>
                    <a:pt x="3650827" y="2962353"/>
                    <a:pt x="4045373" y="163273"/>
                    <a:pt x="4267200" y="7486"/>
                  </a:cubicBezTo>
                  <a:cubicBezTo>
                    <a:pt x="4489027" y="-148301"/>
                    <a:pt x="4549987" y="2178339"/>
                    <a:pt x="4795520" y="2242686"/>
                  </a:cubicBezTo>
                  <a:cubicBezTo>
                    <a:pt x="5041053" y="2307033"/>
                    <a:pt x="5440680" y="158193"/>
                    <a:pt x="5740400" y="393566"/>
                  </a:cubicBezTo>
                  <a:cubicBezTo>
                    <a:pt x="6040120" y="628939"/>
                    <a:pt x="6793653" y="3096126"/>
                    <a:pt x="6593840" y="3654926"/>
                  </a:cubicBezTo>
                </a:path>
              </a:pathLst>
            </a:cu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975255" y="1391191"/>
              <a:ext cx="45720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975255" y="2369091"/>
              <a:ext cx="457200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090055" y="1391191"/>
              <a:ext cx="0" cy="977900"/>
            </a:xfrm>
            <a:prstGeom prst="straightConnector1">
              <a:avLst/>
            </a:prstGeom>
            <a:ln w="190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432455"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768138"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011438"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489855"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023255" y="47244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648200" y="4726928"/>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1432455" y="4953000"/>
              <a:ext cx="338328"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013258" y="4983480"/>
              <a:ext cx="476597"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023255" y="4983480"/>
              <a:ext cx="624945"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251355" y="5181600"/>
              <a:ext cx="4762500" cy="457200"/>
              <a:chOff x="495300" y="4800600"/>
              <a:chExt cx="4762500" cy="457200"/>
            </a:xfrm>
          </p:grpSpPr>
          <p:cxnSp>
            <p:nvCxnSpPr>
              <p:cNvPr id="58" name="Straight Connector 57"/>
              <p:cNvCxnSpPr/>
              <p:nvPr/>
            </p:nvCxnSpPr>
            <p:spPr>
              <a:xfrm>
                <a:off x="495300" y="48006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257800" y="4800600"/>
                <a:ext cx="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495300" y="5029200"/>
                <a:ext cx="4762500" cy="0"/>
              </a:xfrm>
              <a:prstGeom prst="straightConnector1">
                <a:avLst/>
              </a:prstGeom>
              <a:ln w="127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5376948" y="1740060"/>
              <a:ext cx="317352" cy="280162"/>
            </a:xfrm>
            <a:prstGeom prst="rect">
              <a:avLst/>
            </a:prstGeom>
          </p:spPr>
        </p:pic>
        <p:pic>
          <p:nvPicPr>
            <p:cNvPr id="3" name="Picture 2"/>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1539121" y="5098508"/>
              <a:ext cx="213479" cy="190487"/>
            </a:xfrm>
            <a:prstGeom prst="rect">
              <a:avLst/>
            </a:prstGeom>
          </p:spPr>
        </p:pic>
        <p:pic>
          <p:nvPicPr>
            <p:cNvPr id="4" name="Picture 3"/>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3110515" y="5098508"/>
              <a:ext cx="185911" cy="179658"/>
            </a:xfrm>
            <a:prstGeom prst="rect">
              <a:avLst/>
            </a:prstGeom>
          </p:spPr>
        </p:pic>
        <p:pic>
          <p:nvPicPr>
            <p:cNvPr id="6" name="Picture 5"/>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4289341" y="5098509"/>
              <a:ext cx="206459" cy="171238"/>
            </a:xfrm>
            <a:prstGeom prst="rect">
              <a:avLst/>
            </a:prstGeom>
          </p:spPr>
        </p:pic>
        <p:pic>
          <p:nvPicPr>
            <p:cNvPr id="7" name="Picture 6"/>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2492427" y="5587237"/>
              <a:ext cx="208571" cy="203963"/>
            </a:xfrm>
            <a:prstGeom prst="rect">
              <a:avLst/>
            </a:prstGeom>
          </p:spPr>
        </p:pic>
        <p:sp>
          <p:nvSpPr>
            <p:cNvPr id="82" name="Oval 81"/>
            <p:cNvSpPr/>
            <p:nvPr/>
          </p:nvSpPr>
          <p:spPr>
            <a:xfrm>
              <a:off x="3243086" y="1337851"/>
              <a:ext cx="106680" cy="10668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3" name="Picture 82"/>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2700998" y="1073691"/>
              <a:ext cx="624520" cy="211182"/>
            </a:xfrm>
            <a:prstGeom prst="rect">
              <a:avLst/>
            </a:prstGeom>
          </p:spPr>
        </p:pic>
        <p:cxnSp>
          <p:nvCxnSpPr>
            <p:cNvPr id="12" name="Straight Connector 11"/>
            <p:cNvCxnSpPr/>
            <p:nvPr/>
          </p:nvCxnSpPr>
          <p:spPr>
            <a:xfrm>
              <a:off x="1432455"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770783"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11438"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489855"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023255"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648200" y="2667000"/>
              <a:ext cx="0" cy="1726471"/>
            </a:xfrm>
            <a:prstGeom prst="line">
              <a:avLst/>
            </a:prstGeom>
            <a:ln>
              <a:solidFill>
                <a:schemeClr val="tx1"/>
              </a:solidFill>
              <a:prstDash val="dash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22680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MD Predicted Cohesive Law</a:t>
            </a:r>
            <a:endParaRPr lang="en-US" dirty="0"/>
          </a:p>
        </p:txBody>
      </p:sp>
      <p:sp>
        <p:nvSpPr>
          <p:cNvPr id="4" name="TextBox 3"/>
          <p:cNvSpPr txBox="1"/>
          <p:nvPr/>
        </p:nvSpPr>
        <p:spPr>
          <a:xfrm>
            <a:off x="0" y="1828800"/>
            <a:ext cx="1556415" cy="584775"/>
          </a:xfrm>
          <a:prstGeom prst="rect">
            <a:avLst/>
          </a:prstGeom>
          <a:noFill/>
        </p:spPr>
        <p:txBody>
          <a:bodyPr wrap="square" rtlCol="0">
            <a:spAutoFit/>
          </a:bodyPr>
          <a:lstStyle/>
          <a:p>
            <a:pPr algn="ctr"/>
            <a:r>
              <a:rPr lang="en-US" sz="1600" dirty="0" smtClean="0"/>
              <a:t>T=300K, V</a:t>
            </a:r>
            <a:r>
              <a:rPr lang="en-US" sz="1600" baseline="-25000" dirty="0" smtClean="0"/>
              <a:t>0</a:t>
            </a:r>
            <a:r>
              <a:rPr lang="en-US" sz="1600" dirty="0" smtClean="0"/>
              <a:t>=30m/s</a:t>
            </a:r>
          </a:p>
        </p:txBody>
      </p:sp>
      <p:cxnSp>
        <p:nvCxnSpPr>
          <p:cNvPr id="22" name="Straight Connector 21"/>
          <p:cNvCxnSpPr/>
          <p:nvPr/>
        </p:nvCxnSpPr>
        <p:spPr>
          <a:xfrm>
            <a:off x="4648200" y="1387477"/>
            <a:ext cx="0" cy="4513943"/>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0" y="5921829"/>
            <a:ext cx="8810171" cy="93617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455751" y="1066800"/>
            <a:ext cx="1005403" cy="461665"/>
          </a:xfrm>
          <a:prstGeom prst="rect">
            <a:avLst/>
          </a:prstGeom>
          <a:noFill/>
        </p:spPr>
        <p:txBody>
          <a:bodyPr wrap="none" rtlCol="0">
            <a:spAutoFit/>
          </a:bodyPr>
          <a:lstStyle/>
          <a:p>
            <a:r>
              <a:rPr lang="en-US" dirty="0" smtClean="0"/>
              <a:t>DTES</a:t>
            </a:r>
            <a:endParaRPr lang="en-US" dirty="0"/>
          </a:p>
        </p:txBody>
      </p:sp>
      <p:sp>
        <p:nvSpPr>
          <p:cNvPr id="13" name="TextBox 12"/>
          <p:cNvSpPr txBox="1"/>
          <p:nvPr/>
        </p:nvSpPr>
        <p:spPr>
          <a:xfrm>
            <a:off x="4923843" y="1084517"/>
            <a:ext cx="1313180" cy="461665"/>
          </a:xfrm>
          <a:prstGeom prst="rect">
            <a:avLst/>
          </a:prstGeom>
          <a:noFill/>
        </p:spPr>
        <p:txBody>
          <a:bodyPr wrap="none" rtlCol="0">
            <a:spAutoFit/>
          </a:bodyPr>
          <a:lstStyle/>
          <a:p>
            <a:r>
              <a:rPr lang="en-US" dirty="0" smtClean="0"/>
              <a:t>MUTMS</a:t>
            </a:r>
            <a:endParaRPr lang="en-US" dirty="0"/>
          </a:p>
        </p:txBody>
      </p:sp>
      <p:grpSp>
        <p:nvGrpSpPr>
          <p:cNvPr id="3" name="Group 2"/>
          <p:cNvGrpSpPr/>
          <p:nvPr/>
        </p:nvGrpSpPr>
        <p:grpSpPr>
          <a:xfrm>
            <a:off x="220962" y="3644449"/>
            <a:ext cx="4329693" cy="3205564"/>
            <a:chOff x="220962" y="3644449"/>
            <a:chExt cx="4329693" cy="3205564"/>
          </a:xfrm>
        </p:grpSpPr>
        <p:pic>
          <p:nvPicPr>
            <p:cNvPr id="6" name="Picture 5"/>
            <p:cNvPicPr>
              <a:picLocks noChangeAspect="1"/>
            </p:cNvPicPr>
            <p:nvPr/>
          </p:nvPicPr>
          <p:blipFill>
            <a:blip r:embed="rId6"/>
            <a:stretch>
              <a:fillRect/>
            </a:stretch>
          </p:blipFill>
          <p:spPr>
            <a:xfrm>
              <a:off x="220962" y="3644449"/>
              <a:ext cx="4110483" cy="3205564"/>
            </a:xfrm>
            <a:prstGeom prst="rect">
              <a:avLst/>
            </a:prstGeom>
          </p:spPr>
        </p:pic>
        <p:cxnSp>
          <p:nvCxnSpPr>
            <p:cNvPr id="8" name="Straight Connector 7"/>
            <p:cNvCxnSpPr/>
            <p:nvPr/>
          </p:nvCxnSpPr>
          <p:spPr>
            <a:xfrm>
              <a:off x="1079292" y="4586991"/>
              <a:ext cx="1528997"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1289154" y="4601980"/>
              <a:ext cx="2338466" cy="1154243"/>
            </a:xfrm>
            <a:custGeom>
              <a:avLst/>
              <a:gdLst>
                <a:gd name="connsiteX0" fmla="*/ 0 w 2338466"/>
                <a:gd name="connsiteY0" fmla="*/ 1154243 h 1154243"/>
                <a:gd name="connsiteX1" fmla="*/ 2338466 w 2338466"/>
                <a:gd name="connsiteY1" fmla="*/ 1154243 h 1154243"/>
                <a:gd name="connsiteX2" fmla="*/ 1723869 w 2338466"/>
                <a:gd name="connsiteY2" fmla="*/ 1049312 h 1154243"/>
                <a:gd name="connsiteX3" fmla="*/ 1499016 w 2338466"/>
                <a:gd name="connsiteY3" fmla="*/ 959371 h 1154243"/>
                <a:gd name="connsiteX4" fmla="*/ 1319135 w 2338466"/>
                <a:gd name="connsiteY4" fmla="*/ 629587 h 1154243"/>
                <a:gd name="connsiteX5" fmla="*/ 1229194 w 2338466"/>
                <a:gd name="connsiteY5" fmla="*/ 419725 h 1154243"/>
                <a:gd name="connsiteX6" fmla="*/ 1124262 w 2338466"/>
                <a:gd name="connsiteY6" fmla="*/ 239843 h 1154243"/>
                <a:gd name="connsiteX7" fmla="*/ 974361 w 2338466"/>
                <a:gd name="connsiteY7" fmla="*/ 104931 h 1154243"/>
                <a:gd name="connsiteX8" fmla="*/ 749508 w 2338466"/>
                <a:gd name="connsiteY8" fmla="*/ 29981 h 1154243"/>
                <a:gd name="connsiteX9" fmla="*/ 659567 w 2338466"/>
                <a:gd name="connsiteY9" fmla="*/ 0 h 1154243"/>
                <a:gd name="connsiteX10" fmla="*/ 509666 w 2338466"/>
                <a:gd name="connsiteY10" fmla="*/ 119922 h 1154243"/>
                <a:gd name="connsiteX11" fmla="*/ 314794 w 2338466"/>
                <a:gd name="connsiteY11" fmla="*/ 449705 h 1154243"/>
                <a:gd name="connsiteX12" fmla="*/ 89941 w 2338466"/>
                <a:gd name="connsiteY12" fmla="*/ 824459 h 1154243"/>
                <a:gd name="connsiteX13" fmla="*/ 0 w 2338466"/>
                <a:gd name="connsiteY13" fmla="*/ 1154243 h 115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8466" h="1154243">
                  <a:moveTo>
                    <a:pt x="0" y="1154243"/>
                  </a:moveTo>
                  <a:lnTo>
                    <a:pt x="2338466" y="1154243"/>
                  </a:lnTo>
                  <a:lnTo>
                    <a:pt x="1723869" y="1049312"/>
                  </a:lnTo>
                  <a:lnTo>
                    <a:pt x="1499016" y="959371"/>
                  </a:lnTo>
                  <a:lnTo>
                    <a:pt x="1319135" y="629587"/>
                  </a:lnTo>
                  <a:lnTo>
                    <a:pt x="1229194" y="419725"/>
                  </a:lnTo>
                  <a:lnTo>
                    <a:pt x="1124262" y="239843"/>
                  </a:lnTo>
                  <a:lnTo>
                    <a:pt x="974361" y="104931"/>
                  </a:lnTo>
                  <a:lnTo>
                    <a:pt x="749508" y="29981"/>
                  </a:lnTo>
                  <a:lnTo>
                    <a:pt x="659567" y="0"/>
                  </a:lnTo>
                  <a:lnTo>
                    <a:pt x="509666" y="119922"/>
                  </a:lnTo>
                  <a:lnTo>
                    <a:pt x="314794" y="449705"/>
                  </a:lnTo>
                  <a:lnTo>
                    <a:pt x="89941" y="824459"/>
                  </a:lnTo>
                  <a:lnTo>
                    <a:pt x="0" y="1154243"/>
                  </a:lnTo>
                  <a:close/>
                </a:path>
              </a:pathLst>
            </a:custGeom>
            <a:solidFill>
              <a:srgbClr val="985E2C">
                <a:alpha val="3411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401910" y="5789424"/>
              <a:ext cx="3148745" cy="615553"/>
            </a:xfrm>
            <a:prstGeom prst="rect">
              <a:avLst/>
            </a:prstGeom>
            <a:noFill/>
          </p:spPr>
          <p:txBody>
            <a:bodyPr wrap="square" rtlCol="0">
              <a:spAutoFit/>
            </a:bodyPr>
            <a:lstStyle/>
            <a:p>
              <a:r>
                <a:rPr lang="en-US" sz="1700" b="1" dirty="0" smtClean="0"/>
                <a:t>Work of separation ~ 0.3 J/m</a:t>
              </a:r>
              <a:r>
                <a:rPr lang="en-US" sz="1700" b="1" baseline="30000" dirty="0" smtClean="0"/>
                <a:t>2</a:t>
              </a:r>
              <a:endParaRPr lang="en-US" sz="1700" b="1" dirty="0" smtClean="0"/>
            </a:p>
            <a:p>
              <a:r>
                <a:rPr lang="en-US" sz="1700" b="1" dirty="0" smtClean="0"/>
                <a:t>Interfacial strength ~ 0.75 </a:t>
              </a:r>
              <a:r>
                <a:rPr lang="en-US" sz="1700" b="1" dirty="0" err="1" smtClean="0"/>
                <a:t>GPa</a:t>
              </a:r>
              <a:endParaRPr lang="en-US" sz="1700" b="1" dirty="0"/>
            </a:p>
          </p:txBody>
        </p:sp>
      </p:grpSp>
      <p:grpSp>
        <p:nvGrpSpPr>
          <p:cNvPr id="7" name="Group 6"/>
          <p:cNvGrpSpPr/>
          <p:nvPr/>
        </p:nvGrpSpPr>
        <p:grpSpPr>
          <a:xfrm>
            <a:off x="4796991" y="3644449"/>
            <a:ext cx="4170613" cy="3213551"/>
            <a:chOff x="4805956" y="3685485"/>
            <a:chExt cx="4170613" cy="3213551"/>
          </a:xfrm>
        </p:grpSpPr>
        <p:pic>
          <p:nvPicPr>
            <p:cNvPr id="15" name="Picture 14"/>
            <p:cNvPicPr>
              <a:picLocks noChangeAspect="1"/>
            </p:cNvPicPr>
            <p:nvPr/>
          </p:nvPicPr>
          <p:blipFill>
            <a:blip r:embed="rId7"/>
            <a:stretch>
              <a:fillRect/>
            </a:stretch>
          </p:blipFill>
          <p:spPr>
            <a:xfrm>
              <a:off x="4805956" y="3685485"/>
              <a:ext cx="4170613" cy="3213551"/>
            </a:xfrm>
            <a:prstGeom prst="rect">
              <a:avLst/>
            </a:prstGeom>
          </p:spPr>
        </p:pic>
        <p:sp>
          <p:nvSpPr>
            <p:cNvPr id="21" name="Freeform 20"/>
            <p:cNvSpPr/>
            <p:nvPr/>
          </p:nvSpPr>
          <p:spPr>
            <a:xfrm>
              <a:off x="5685905" y="4671753"/>
              <a:ext cx="3131128" cy="1246909"/>
            </a:xfrm>
            <a:custGeom>
              <a:avLst/>
              <a:gdLst>
                <a:gd name="connsiteX0" fmla="*/ 55419 w 3131128"/>
                <a:gd name="connsiteY0" fmla="*/ 1246909 h 1246909"/>
                <a:gd name="connsiteX1" fmla="*/ 0 w 3131128"/>
                <a:gd name="connsiteY1" fmla="*/ 1246909 h 1246909"/>
                <a:gd name="connsiteX2" fmla="*/ 3131128 w 3131128"/>
                <a:gd name="connsiteY2" fmla="*/ 1246909 h 1246909"/>
                <a:gd name="connsiteX3" fmla="*/ 3131128 w 3131128"/>
                <a:gd name="connsiteY3" fmla="*/ 1163782 h 1246909"/>
                <a:gd name="connsiteX4" fmla="*/ 2360815 w 3131128"/>
                <a:gd name="connsiteY4" fmla="*/ 1069571 h 1246909"/>
                <a:gd name="connsiteX5" fmla="*/ 2072640 w 3131128"/>
                <a:gd name="connsiteY5" fmla="*/ 975360 h 1246909"/>
                <a:gd name="connsiteX6" fmla="*/ 1895302 w 3131128"/>
                <a:gd name="connsiteY6" fmla="*/ 775854 h 1246909"/>
                <a:gd name="connsiteX7" fmla="*/ 1745673 w 3131128"/>
                <a:gd name="connsiteY7" fmla="*/ 382385 h 1246909"/>
                <a:gd name="connsiteX8" fmla="*/ 1474124 w 3131128"/>
                <a:gd name="connsiteY8" fmla="*/ 138545 h 1246909"/>
                <a:gd name="connsiteX9" fmla="*/ 1235826 w 3131128"/>
                <a:gd name="connsiteY9" fmla="*/ 55418 h 1246909"/>
                <a:gd name="connsiteX10" fmla="*/ 1052946 w 3131128"/>
                <a:gd name="connsiteY10" fmla="*/ 0 h 1246909"/>
                <a:gd name="connsiteX11" fmla="*/ 792480 w 3131128"/>
                <a:gd name="connsiteY11" fmla="*/ 5542 h 1246909"/>
                <a:gd name="connsiteX12" fmla="*/ 543099 w 3131128"/>
                <a:gd name="connsiteY12" fmla="*/ 144087 h 1246909"/>
                <a:gd name="connsiteX13" fmla="*/ 338051 w 3131128"/>
                <a:gd name="connsiteY13" fmla="*/ 476596 h 1246909"/>
                <a:gd name="connsiteX14" fmla="*/ 144088 w 3131128"/>
                <a:gd name="connsiteY14" fmla="*/ 958734 h 1246909"/>
                <a:gd name="connsiteX15" fmla="*/ 55419 w 3131128"/>
                <a:gd name="connsiteY15" fmla="*/ 1246909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31128" h="1246909">
                  <a:moveTo>
                    <a:pt x="55419" y="1246909"/>
                  </a:moveTo>
                  <a:lnTo>
                    <a:pt x="0" y="1246909"/>
                  </a:lnTo>
                  <a:lnTo>
                    <a:pt x="3131128" y="1246909"/>
                  </a:lnTo>
                  <a:lnTo>
                    <a:pt x="3131128" y="1163782"/>
                  </a:lnTo>
                  <a:lnTo>
                    <a:pt x="2360815" y="1069571"/>
                  </a:lnTo>
                  <a:lnTo>
                    <a:pt x="2072640" y="975360"/>
                  </a:lnTo>
                  <a:lnTo>
                    <a:pt x="1895302" y="775854"/>
                  </a:lnTo>
                  <a:lnTo>
                    <a:pt x="1745673" y="382385"/>
                  </a:lnTo>
                  <a:lnTo>
                    <a:pt x="1474124" y="138545"/>
                  </a:lnTo>
                  <a:lnTo>
                    <a:pt x="1235826" y="55418"/>
                  </a:lnTo>
                  <a:lnTo>
                    <a:pt x="1052946" y="0"/>
                  </a:lnTo>
                  <a:lnTo>
                    <a:pt x="792480" y="5542"/>
                  </a:lnTo>
                  <a:lnTo>
                    <a:pt x="543099" y="144087"/>
                  </a:lnTo>
                  <a:lnTo>
                    <a:pt x="338051" y="476596"/>
                  </a:lnTo>
                  <a:lnTo>
                    <a:pt x="144088" y="958734"/>
                  </a:lnTo>
                  <a:lnTo>
                    <a:pt x="55419" y="1246909"/>
                  </a:lnTo>
                  <a:close/>
                </a:path>
              </a:pathLst>
            </a:custGeom>
            <a:solidFill>
              <a:srgbClr val="985E2C">
                <a:alpha val="27059"/>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5791199" y="5839425"/>
              <a:ext cx="3104678" cy="615553"/>
            </a:xfrm>
            <a:prstGeom prst="rect">
              <a:avLst/>
            </a:prstGeom>
            <a:noFill/>
          </p:spPr>
          <p:txBody>
            <a:bodyPr wrap="square" rtlCol="0">
              <a:spAutoFit/>
            </a:bodyPr>
            <a:lstStyle/>
            <a:p>
              <a:r>
                <a:rPr lang="en-US" sz="1700" b="1" dirty="0" smtClean="0"/>
                <a:t>Work of separation ~ 0.6 J/m</a:t>
              </a:r>
              <a:r>
                <a:rPr lang="en-US" sz="1700" b="1" baseline="30000" dirty="0" smtClean="0"/>
                <a:t>2</a:t>
              </a:r>
              <a:endParaRPr lang="en-US" sz="1700" b="1" dirty="0" smtClean="0"/>
            </a:p>
            <a:p>
              <a:r>
                <a:rPr lang="en-US" sz="1700" b="1" dirty="0" smtClean="0"/>
                <a:t>Interfacial strength ~ 3 </a:t>
              </a:r>
              <a:r>
                <a:rPr lang="en-US" sz="1700" b="1" dirty="0" err="1" smtClean="0"/>
                <a:t>GPa</a:t>
              </a:r>
              <a:endParaRPr lang="en-US" sz="1700" b="1" dirty="0"/>
            </a:p>
          </p:txBody>
        </p:sp>
        <p:cxnSp>
          <p:nvCxnSpPr>
            <p:cNvPr id="29" name="Straight Connector 28"/>
            <p:cNvCxnSpPr/>
            <p:nvPr/>
          </p:nvCxnSpPr>
          <p:spPr>
            <a:xfrm>
              <a:off x="5454116" y="4671753"/>
              <a:ext cx="156581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pic>
        <p:nvPicPr>
          <p:cNvPr id="11" name="Media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669488" y="838200"/>
            <a:ext cx="2140683" cy="2697388"/>
          </a:xfrm>
          <a:prstGeom prst="rect">
            <a:avLst/>
          </a:prstGeom>
        </p:spPr>
      </p:pic>
      <p:pic>
        <p:nvPicPr>
          <p:cNvPr id="12" name="media2.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217351" y="838200"/>
            <a:ext cx="2227289" cy="2691818"/>
          </a:xfrm>
          <a:prstGeom prst="rect">
            <a:avLst/>
          </a:prstGeom>
        </p:spPr>
      </p:pic>
      <p:sp>
        <p:nvSpPr>
          <p:cNvPr id="20" name="TextBox 19"/>
          <p:cNvSpPr txBox="1">
            <a:spLocks noChangeArrowheads="1"/>
          </p:cNvSpPr>
          <p:nvPr/>
        </p:nvSpPr>
        <p:spPr bwMode="auto">
          <a:xfrm>
            <a:off x="3993776" y="6518920"/>
            <a:ext cx="224324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800" dirty="0" err="1" smtClean="0">
                <a:solidFill>
                  <a:prstClr val="black"/>
                </a:solidFill>
                <a:latin typeface="Calibri" charset="0"/>
                <a:cs typeface="Calibri" charset="0"/>
              </a:rPr>
              <a:t>Awasthi</a:t>
            </a:r>
            <a:r>
              <a:rPr lang="en-US" sz="1800" dirty="0" smtClean="0">
                <a:solidFill>
                  <a:prstClr val="black"/>
                </a:solidFill>
                <a:latin typeface="Calibri" charset="0"/>
                <a:cs typeface="Calibri" charset="0"/>
              </a:rPr>
              <a:t> </a:t>
            </a:r>
            <a:r>
              <a:rPr lang="en-US" sz="1800" i="1" dirty="0" smtClean="0">
                <a:solidFill>
                  <a:prstClr val="black"/>
                </a:solidFill>
                <a:latin typeface="Calibri" charset="0"/>
                <a:cs typeface="Calibri" charset="0"/>
              </a:rPr>
              <a:t>et al</a:t>
            </a:r>
            <a:r>
              <a:rPr lang="en-US" sz="1800" dirty="0" smtClean="0">
                <a:solidFill>
                  <a:prstClr val="black"/>
                </a:solidFill>
                <a:latin typeface="Calibri" charset="0"/>
                <a:cs typeface="Calibri" charset="0"/>
              </a:rPr>
              <a:t>., 2016</a:t>
            </a:r>
            <a:endParaRPr lang="en-US" sz="1800" dirty="0">
              <a:solidFill>
                <a:prstClr val="black"/>
              </a:solidFill>
              <a:latin typeface="Calibri" charset="0"/>
              <a:cs typeface="Calibri" charset="0"/>
            </a:endParaRPr>
          </a:p>
        </p:txBody>
      </p:sp>
    </p:spTree>
    <p:extLst>
      <p:ext uri="{BB962C8B-B14F-4D97-AF65-F5344CB8AC3E}">
        <p14:creationId xmlns:p14="http://schemas.microsoft.com/office/powerpoint/2010/main" val="2651116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98"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466"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video>
              <p:cMediaNode vol="80000">
                <p:cTn id="23" repeatCount="indefinite" fill="hold" display="0">
                  <p:stCondLst>
                    <p:cond delay="indefinite"/>
                  </p:stCondLst>
                </p:cTn>
                <p:tgtEl>
                  <p:spTgt spid="12"/>
                </p:tgtEl>
              </p:cMediaNode>
            </p:video>
            <p:seq concurrent="1" nextAc="seek">
              <p:cTn id="24" restart="whenNotActive" fill="hold" evtFilter="cancelBubble" nodeType="interactiveSeq">
                <p:stCondLst>
                  <p:cond evt="onClick" delay="0">
                    <p:tgtEl>
                      <p:spTgt spid="1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457200" y="0"/>
            <a:ext cx="8229600" cy="715963"/>
          </a:xfrm>
        </p:spPr>
        <p:txBody>
          <a:bodyPr/>
          <a:lstStyle/>
          <a:p>
            <a:r>
              <a:rPr lang="en-US" dirty="0">
                <a:ea typeface="ＭＳ Ｐゴシック" charset="0"/>
              </a:rPr>
              <a:t>SAM Functionalization Procedure</a:t>
            </a:r>
          </a:p>
        </p:txBody>
      </p:sp>
      <p:sp>
        <p:nvSpPr>
          <p:cNvPr id="4" name="Process 3"/>
          <p:cNvSpPr/>
          <p:nvPr/>
        </p:nvSpPr>
        <p:spPr>
          <a:xfrm>
            <a:off x="388938" y="1481138"/>
            <a:ext cx="1235075" cy="790575"/>
          </a:xfrm>
          <a:prstGeom prst="flowChartProcess">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600" dirty="0">
                <a:latin typeface="Arial"/>
                <a:cs typeface="Arial"/>
              </a:rPr>
              <a:t>Piranha Solution</a:t>
            </a:r>
          </a:p>
          <a:p>
            <a:pPr algn="ctr" fontAlgn="auto">
              <a:spcBef>
                <a:spcPts val="0"/>
              </a:spcBef>
              <a:spcAft>
                <a:spcPts val="0"/>
              </a:spcAft>
              <a:defRPr/>
            </a:pPr>
            <a:r>
              <a:rPr lang="en-US" sz="1600" dirty="0">
                <a:latin typeface="Arial"/>
                <a:cs typeface="Arial"/>
              </a:rPr>
              <a:t>Clean</a:t>
            </a:r>
          </a:p>
        </p:txBody>
      </p:sp>
      <p:sp>
        <p:nvSpPr>
          <p:cNvPr id="52227" name="TextBox 9"/>
          <p:cNvSpPr txBox="1">
            <a:spLocks noChangeArrowheads="1"/>
          </p:cNvSpPr>
          <p:nvPr/>
        </p:nvSpPr>
        <p:spPr bwMode="auto">
          <a:xfrm>
            <a:off x="2249488" y="1138238"/>
            <a:ext cx="1741487" cy="14779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a:solidFill>
                  <a:schemeClr val="bg1"/>
                </a:solidFill>
                <a:latin typeface="Arial" charset="0"/>
                <a:cs typeface="Arial" charset="0"/>
              </a:rPr>
              <a:t>SAM bath</a:t>
            </a:r>
          </a:p>
          <a:p>
            <a:pPr algn="ctr" eaLnBrk="1" hangingPunct="1"/>
            <a:r>
              <a:rPr lang="en-US" sz="1800">
                <a:solidFill>
                  <a:schemeClr val="bg1"/>
                </a:solidFill>
                <a:latin typeface="Arial" charset="0"/>
                <a:cs typeface="Arial" charset="0"/>
              </a:rPr>
              <a:t>24 hours</a:t>
            </a:r>
          </a:p>
          <a:p>
            <a:pPr algn="ctr" eaLnBrk="1" hangingPunct="1"/>
            <a:r>
              <a:rPr lang="en-US" sz="1800">
                <a:solidFill>
                  <a:schemeClr val="bg1"/>
                </a:solidFill>
                <a:latin typeface="Arial" charset="0"/>
                <a:cs typeface="Arial" charset="0"/>
              </a:rPr>
              <a:t>SAM molecule, amine catalyst, toluene</a:t>
            </a:r>
          </a:p>
        </p:txBody>
      </p:sp>
      <p:sp>
        <p:nvSpPr>
          <p:cNvPr id="24" name="Process 23"/>
          <p:cNvSpPr/>
          <p:nvPr/>
        </p:nvSpPr>
        <p:spPr>
          <a:xfrm>
            <a:off x="4662488" y="1146175"/>
            <a:ext cx="1525587" cy="1462088"/>
          </a:xfrm>
          <a:prstGeom prst="flowChartProcess">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latin typeface="Arial"/>
                <a:cs typeface="Arial"/>
              </a:rPr>
              <a:t>Rinse Toluene, Ethanol,</a:t>
            </a:r>
          </a:p>
          <a:p>
            <a:pPr algn="ctr" fontAlgn="auto">
              <a:spcBef>
                <a:spcPts val="0"/>
              </a:spcBef>
              <a:spcAft>
                <a:spcPts val="0"/>
              </a:spcAft>
              <a:defRPr/>
            </a:pPr>
            <a:r>
              <a:rPr lang="en-US" sz="1800" dirty="0">
                <a:latin typeface="Arial"/>
                <a:cs typeface="Arial"/>
              </a:rPr>
              <a:t>DI water,</a:t>
            </a:r>
          </a:p>
          <a:p>
            <a:pPr algn="ctr" fontAlgn="auto">
              <a:spcBef>
                <a:spcPts val="0"/>
              </a:spcBef>
              <a:spcAft>
                <a:spcPts val="0"/>
              </a:spcAft>
              <a:defRPr/>
            </a:pPr>
            <a:r>
              <a:rPr lang="en-US" sz="1800" dirty="0">
                <a:latin typeface="Arial"/>
                <a:cs typeface="Arial"/>
              </a:rPr>
              <a:t>blown dry</a:t>
            </a:r>
          </a:p>
        </p:txBody>
      </p:sp>
      <p:sp>
        <p:nvSpPr>
          <p:cNvPr id="36" name="Process 35"/>
          <p:cNvSpPr/>
          <p:nvPr/>
        </p:nvSpPr>
        <p:spPr>
          <a:xfrm>
            <a:off x="1231900" y="4157663"/>
            <a:ext cx="2517775" cy="411162"/>
          </a:xfrm>
          <a:prstGeom prst="flowChartProcess">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dirty="0" err="1">
                <a:solidFill>
                  <a:srgbClr val="000000"/>
                </a:solidFill>
                <a:latin typeface="Arial"/>
                <a:cs typeface="Arial"/>
              </a:rPr>
              <a:t>Ellipsometry</a:t>
            </a:r>
            <a:endParaRPr lang="en-US" sz="1400" dirty="0">
              <a:solidFill>
                <a:srgbClr val="000000"/>
              </a:solidFill>
              <a:latin typeface="Arial"/>
              <a:cs typeface="Arial"/>
            </a:endParaRPr>
          </a:p>
        </p:txBody>
      </p:sp>
      <p:sp>
        <p:nvSpPr>
          <p:cNvPr id="37" name="Process 36"/>
          <p:cNvSpPr/>
          <p:nvPr/>
        </p:nvSpPr>
        <p:spPr>
          <a:xfrm>
            <a:off x="7132638" y="1481138"/>
            <a:ext cx="1544637" cy="790575"/>
          </a:xfrm>
          <a:prstGeom prst="flowChartProcess">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2000" dirty="0">
                <a:solidFill>
                  <a:schemeClr val="bg1"/>
                </a:solidFill>
                <a:latin typeface="Arial"/>
                <a:cs typeface="Arial"/>
              </a:rPr>
              <a:t>Transfer Printing</a:t>
            </a:r>
          </a:p>
        </p:txBody>
      </p:sp>
      <p:sp>
        <p:nvSpPr>
          <p:cNvPr id="20" name="Title 1"/>
          <p:cNvSpPr txBox="1">
            <a:spLocks/>
          </p:cNvSpPr>
          <p:nvPr/>
        </p:nvSpPr>
        <p:spPr bwMode="auto">
          <a:xfrm>
            <a:off x="454025" y="2955925"/>
            <a:ext cx="8229600" cy="715963"/>
          </a:xfrm>
          <a:prstGeom prst="rect">
            <a:avLst/>
          </a:prstGeom>
          <a:noFill/>
          <a:ln w="9525">
            <a:noFill/>
            <a:miter lim="800000"/>
            <a:headEnd/>
            <a:tailEnd/>
          </a:ln>
        </p:spPr>
        <p:txBody>
          <a:bodyPr anchor="ctr"/>
          <a:lstStyle/>
          <a:p>
            <a:pPr algn="ctr" eaLnBrk="0" fontAlgn="auto" hangingPunct="0">
              <a:spcBef>
                <a:spcPts val="0"/>
              </a:spcBef>
              <a:spcAft>
                <a:spcPts val="0"/>
              </a:spcAft>
              <a:defRPr/>
            </a:pPr>
            <a:r>
              <a:rPr lang="en-US" sz="3200" b="1" kern="0" dirty="0">
                <a:solidFill>
                  <a:srgbClr val="000090"/>
                </a:solidFill>
                <a:latin typeface="Arial"/>
                <a:ea typeface="+mj-ea"/>
                <a:cs typeface="Arial"/>
              </a:rPr>
              <a:t>Material Characterization</a:t>
            </a:r>
          </a:p>
        </p:txBody>
      </p:sp>
      <p:sp>
        <p:nvSpPr>
          <p:cNvPr id="21" name="Process 20"/>
          <p:cNvSpPr/>
          <p:nvPr/>
        </p:nvSpPr>
        <p:spPr>
          <a:xfrm>
            <a:off x="1231900" y="5403850"/>
            <a:ext cx="2517775" cy="411163"/>
          </a:xfrm>
          <a:prstGeom prst="flowChartProcess">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dirty="0">
                <a:solidFill>
                  <a:srgbClr val="000000"/>
                </a:solidFill>
                <a:latin typeface="Arial"/>
                <a:cs typeface="Arial"/>
              </a:rPr>
              <a:t>X-ray Photoelectron Spectroscopy (XPS)</a:t>
            </a:r>
          </a:p>
        </p:txBody>
      </p:sp>
      <p:sp>
        <p:nvSpPr>
          <p:cNvPr id="22" name="Process 21"/>
          <p:cNvSpPr/>
          <p:nvPr/>
        </p:nvSpPr>
        <p:spPr>
          <a:xfrm>
            <a:off x="1231900" y="4779963"/>
            <a:ext cx="2517775" cy="412750"/>
          </a:xfrm>
          <a:prstGeom prst="flowChartProcess">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dirty="0">
                <a:solidFill>
                  <a:srgbClr val="000000"/>
                </a:solidFill>
                <a:latin typeface="Arial"/>
                <a:cs typeface="Arial"/>
              </a:rPr>
              <a:t>Atomic Force Microscopy (AFM)</a:t>
            </a:r>
          </a:p>
        </p:txBody>
      </p:sp>
      <p:sp>
        <p:nvSpPr>
          <p:cNvPr id="26" name="Process 25"/>
          <p:cNvSpPr/>
          <p:nvPr/>
        </p:nvSpPr>
        <p:spPr>
          <a:xfrm>
            <a:off x="3970338" y="4154488"/>
            <a:ext cx="3702050" cy="411162"/>
          </a:xfrm>
          <a:prstGeom prst="flowChartProcess">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sz="1400" dirty="0">
                <a:solidFill>
                  <a:srgbClr val="000000"/>
                </a:solidFill>
                <a:latin typeface="Arial"/>
                <a:cs typeface="Arial"/>
              </a:rPr>
              <a:t>SAM layer thickness ~ 1 nm</a:t>
            </a:r>
          </a:p>
        </p:txBody>
      </p:sp>
      <p:sp>
        <p:nvSpPr>
          <p:cNvPr id="27" name="Process 26"/>
          <p:cNvSpPr/>
          <p:nvPr/>
        </p:nvSpPr>
        <p:spPr>
          <a:xfrm>
            <a:off x="3946525" y="4781550"/>
            <a:ext cx="3749675" cy="411163"/>
          </a:xfrm>
          <a:prstGeom prst="flowChartProcess">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sz="1400" dirty="0">
                <a:solidFill>
                  <a:srgbClr val="000000"/>
                </a:solidFill>
                <a:latin typeface="Arial"/>
                <a:cs typeface="Arial"/>
              </a:rPr>
              <a:t>Surface topography, surface roughness</a:t>
            </a:r>
          </a:p>
        </p:txBody>
      </p:sp>
      <p:sp>
        <p:nvSpPr>
          <p:cNvPr id="28" name="Process 27"/>
          <p:cNvSpPr/>
          <p:nvPr/>
        </p:nvSpPr>
        <p:spPr>
          <a:xfrm>
            <a:off x="3946525" y="5410200"/>
            <a:ext cx="3749675" cy="411163"/>
          </a:xfrm>
          <a:prstGeom prst="flowChartProcess">
            <a:avLst/>
          </a:prstGeom>
          <a:solidFill>
            <a:srgbClr val="FFCC66"/>
          </a:solidFill>
          <a:ln>
            <a:noFill/>
          </a:ln>
          <a:effectLst/>
        </p:spPr>
        <p:style>
          <a:lnRef idx="1">
            <a:schemeClr val="accent1"/>
          </a:lnRef>
          <a:fillRef idx="3">
            <a:schemeClr val="accent1"/>
          </a:fillRef>
          <a:effectRef idx="2">
            <a:schemeClr val="accent1"/>
          </a:effectRef>
          <a:fontRef idx="minor">
            <a:schemeClr val="lt1"/>
          </a:fontRef>
        </p:style>
        <p:txBody>
          <a:bodyPr wrap="none" anchor="ctr"/>
          <a:lstStyle/>
          <a:p>
            <a:pPr algn="ctr" fontAlgn="auto">
              <a:spcBef>
                <a:spcPts val="0"/>
              </a:spcBef>
              <a:spcAft>
                <a:spcPts val="0"/>
              </a:spcAft>
              <a:defRPr/>
            </a:pPr>
            <a:r>
              <a:rPr lang="en-US" sz="1400" dirty="0">
                <a:solidFill>
                  <a:srgbClr val="000000"/>
                </a:solidFill>
                <a:latin typeface="Arial"/>
                <a:cs typeface="Arial"/>
              </a:rPr>
              <a:t>Chemical information</a:t>
            </a:r>
          </a:p>
        </p:txBody>
      </p:sp>
      <p:sp>
        <p:nvSpPr>
          <p:cNvPr id="52237" name="TextBox 28"/>
          <p:cNvSpPr txBox="1">
            <a:spLocks noChangeArrowheads="1"/>
          </p:cNvSpPr>
          <p:nvPr/>
        </p:nvSpPr>
        <p:spPr bwMode="auto">
          <a:xfrm>
            <a:off x="7150100" y="2312988"/>
            <a:ext cx="1509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200">
                <a:latin typeface="Arial" charset="0"/>
                <a:cs typeface="Arial" charset="0"/>
              </a:rPr>
              <a:t>“Soft” lithography process</a:t>
            </a:r>
          </a:p>
        </p:txBody>
      </p:sp>
      <p:cxnSp>
        <p:nvCxnSpPr>
          <p:cNvPr id="33" name="Straight Arrow Connector 32"/>
          <p:cNvCxnSpPr>
            <a:stCxn id="4" idx="3"/>
            <a:endCxn id="52227" idx="1"/>
          </p:cNvCxnSpPr>
          <p:nvPr/>
        </p:nvCxnSpPr>
        <p:spPr>
          <a:xfrm>
            <a:off x="1624013" y="1876425"/>
            <a:ext cx="62547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52227" idx="3"/>
            <a:endCxn id="24" idx="1"/>
          </p:cNvCxnSpPr>
          <p:nvPr/>
        </p:nvCxnSpPr>
        <p:spPr>
          <a:xfrm>
            <a:off x="3990975" y="1876425"/>
            <a:ext cx="671513"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4" idx="3"/>
            <a:endCxn id="37" idx="1"/>
          </p:cNvCxnSpPr>
          <p:nvPr/>
        </p:nvCxnSpPr>
        <p:spPr>
          <a:xfrm>
            <a:off x="6188075" y="1876425"/>
            <a:ext cx="944563"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241" name="TextBox 45"/>
          <p:cNvSpPr txBox="1">
            <a:spLocks noChangeArrowheads="1"/>
          </p:cNvSpPr>
          <p:nvPr/>
        </p:nvSpPr>
        <p:spPr bwMode="auto">
          <a:xfrm>
            <a:off x="1862138" y="3789363"/>
            <a:ext cx="1258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a:latin typeface="Arial" charset="0"/>
              </a:rPr>
              <a:t>Technique</a:t>
            </a:r>
          </a:p>
        </p:txBody>
      </p:sp>
      <p:sp>
        <p:nvSpPr>
          <p:cNvPr id="52242" name="TextBox 46"/>
          <p:cNvSpPr txBox="1">
            <a:spLocks noChangeArrowheads="1"/>
          </p:cNvSpPr>
          <p:nvPr/>
        </p:nvSpPr>
        <p:spPr bwMode="auto">
          <a:xfrm>
            <a:off x="4486275" y="3789363"/>
            <a:ext cx="26273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800">
                <a:latin typeface="Arial" charset="0"/>
              </a:rPr>
              <a:t>Information Acquired</a:t>
            </a:r>
          </a:p>
        </p:txBody>
      </p:sp>
    </p:spTree>
    <p:extLst>
      <p:ext uri="{BB962C8B-B14F-4D97-AF65-F5344CB8AC3E}">
        <p14:creationId xmlns:p14="http://schemas.microsoft.com/office/powerpoint/2010/main" val="11760084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8" descr="Pages from 2012 Nature Materials-01.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5313" y="3787775"/>
            <a:ext cx="5413375"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308" descr="Pages from 2012 Nature Materials-01.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5313" y="1263650"/>
            <a:ext cx="54133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Box 23"/>
          <p:cNvSpPr txBox="1">
            <a:spLocks noChangeArrowheads="1"/>
          </p:cNvSpPr>
          <p:nvPr/>
        </p:nvSpPr>
        <p:spPr bwMode="auto">
          <a:xfrm>
            <a:off x="5286375" y="741363"/>
            <a:ext cx="203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00000"/>
                </a:solidFill>
                <a:latin typeface="Arial" charset="0"/>
              </a:rPr>
              <a:t>Use PDMS stamp to peel off gold</a:t>
            </a:r>
          </a:p>
        </p:txBody>
      </p:sp>
      <p:sp>
        <p:nvSpPr>
          <p:cNvPr id="53252" name="TextBox 336"/>
          <p:cNvSpPr txBox="1">
            <a:spLocks noChangeArrowheads="1"/>
          </p:cNvSpPr>
          <p:nvPr/>
        </p:nvSpPr>
        <p:spPr bwMode="auto">
          <a:xfrm>
            <a:off x="2311400" y="3198813"/>
            <a:ext cx="203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00000"/>
                </a:solidFill>
                <a:latin typeface="Arial" charset="0"/>
              </a:rPr>
              <a:t>Transfer Print to New Substrate</a:t>
            </a:r>
          </a:p>
        </p:txBody>
      </p:sp>
      <p:sp>
        <p:nvSpPr>
          <p:cNvPr id="53253" name="TextBox 337"/>
          <p:cNvSpPr txBox="1">
            <a:spLocks noChangeArrowheads="1"/>
          </p:cNvSpPr>
          <p:nvPr/>
        </p:nvSpPr>
        <p:spPr bwMode="auto">
          <a:xfrm>
            <a:off x="5176838" y="3198813"/>
            <a:ext cx="2057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00000"/>
                </a:solidFill>
                <a:latin typeface="Arial" charset="0"/>
              </a:rPr>
              <a:t>Peel off PDMS</a:t>
            </a:r>
          </a:p>
        </p:txBody>
      </p:sp>
      <p:sp>
        <p:nvSpPr>
          <p:cNvPr id="53254" name="TextBox 432"/>
          <p:cNvSpPr txBox="1">
            <a:spLocks noChangeArrowheads="1"/>
          </p:cNvSpPr>
          <p:nvPr/>
        </p:nvSpPr>
        <p:spPr bwMode="auto">
          <a:xfrm>
            <a:off x="5176838" y="3473450"/>
            <a:ext cx="1565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00000"/>
                </a:solidFill>
                <a:latin typeface="Arial" charset="0"/>
              </a:rPr>
              <a:t>SiO</a:t>
            </a:r>
            <a:r>
              <a:rPr lang="en-US" sz="1800" baseline="-25000">
                <a:solidFill>
                  <a:srgbClr val="000000"/>
                </a:solidFill>
                <a:latin typeface="Arial" charset="0"/>
              </a:rPr>
              <a:t>2</a:t>
            </a:r>
            <a:r>
              <a:rPr lang="en-US" sz="1800">
                <a:solidFill>
                  <a:srgbClr val="000000"/>
                </a:solidFill>
                <a:latin typeface="Arial" charset="0"/>
              </a:rPr>
              <a:t>/SAM/Au</a:t>
            </a:r>
          </a:p>
        </p:txBody>
      </p:sp>
      <p:sp>
        <p:nvSpPr>
          <p:cNvPr id="53255" name="TextBox 434"/>
          <p:cNvSpPr txBox="1">
            <a:spLocks noChangeArrowheads="1"/>
          </p:cNvSpPr>
          <p:nvPr/>
        </p:nvSpPr>
        <p:spPr bwMode="auto">
          <a:xfrm>
            <a:off x="4864100" y="865188"/>
            <a:ext cx="312738" cy="369887"/>
          </a:xfrm>
          <a:prstGeom prst="rect">
            <a:avLst/>
          </a:prstGeom>
          <a:solidFill>
            <a:srgbClr val="66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FFFFFF"/>
                </a:solidFill>
                <a:latin typeface="Arial" charset="0"/>
              </a:rPr>
              <a:t>2</a:t>
            </a:r>
          </a:p>
        </p:txBody>
      </p:sp>
      <p:sp>
        <p:nvSpPr>
          <p:cNvPr id="53256" name="TextBox 433"/>
          <p:cNvSpPr txBox="1">
            <a:spLocks noChangeArrowheads="1"/>
          </p:cNvSpPr>
          <p:nvPr/>
        </p:nvSpPr>
        <p:spPr bwMode="auto">
          <a:xfrm>
            <a:off x="1903413" y="865188"/>
            <a:ext cx="312737" cy="368300"/>
          </a:xfrm>
          <a:prstGeom prst="rect">
            <a:avLst/>
          </a:prstGeom>
          <a:solidFill>
            <a:srgbClr val="66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FFFFFF"/>
                </a:solidFill>
                <a:latin typeface="Arial" charset="0"/>
              </a:rPr>
              <a:t>1</a:t>
            </a:r>
          </a:p>
        </p:txBody>
      </p:sp>
      <p:sp>
        <p:nvSpPr>
          <p:cNvPr id="53257" name="TextBox 435"/>
          <p:cNvSpPr txBox="1">
            <a:spLocks noChangeArrowheads="1"/>
          </p:cNvSpPr>
          <p:nvPr/>
        </p:nvSpPr>
        <p:spPr bwMode="auto">
          <a:xfrm>
            <a:off x="1903413" y="3333750"/>
            <a:ext cx="312737" cy="369888"/>
          </a:xfrm>
          <a:prstGeom prst="rect">
            <a:avLst/>
          </a:prstGeom>
          <a:solidFill>
            <a:srgbClr val="66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FFFFFF"/>
                </a:solidFill>
                <a:latin typeface="Arial" charset="0"/>
              </a:rPr>
              <a:t>3</a:t>
            </a:r>
          </a:p>
        </p:txBody>
      </p:sp>
      <p:sp>
        <p:nvSpPr>
          <p:cNvPr id="53258" name="TextBox 436"/>
          <p:cNvSpPr txBox="1">
            <a:spLocks noChangeArrowheads="1"/>
          </p:cNvSpPr>
          <p:nvPr/>
        </p:nvSpPr>
        <p:spPr bwMode="auto">
          <a:xfrm>
            <a:off x="4864100" y="3333750"/>
            <a:ext cx="312738" cy="369888"/>
          </a:xfrm>
          <a:prstGeom prst="rect">
            <a:avLst/>
          </a:prstGeom>
          <a:solidFill>
            <a:srgbClr val="66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FFFFFF"/>
                </a:solidFill>
                <a:latin typeface="Arial" charset="0"/>
              </a:rPr>
              <a:t>4</a:t>
            </a:r>
          </a:p>
        </p:txBody>
      </p:sp>
      <p:sp>
        <p:nvSpPr>
          <p:cNvPr id="53259" name="TextBox 336"/>
          <p:cNvSpPr txBox="1">
            <a:spLocks noChangeArrowheads="1"/>
          </p:cNvSpPr>
          <p:nvPr/>
        </p:nvSpPr>
        <p:spPr bwMode="auto">
          <a:xfrm>
            <a:off x="2257425" y="741363"/>
            <a:ext cx="203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800">
                <a:solidFill>
                  <a:srgbClr val="000000"/>
                </a:solidFill>
                <a:latin typeface="Arial" charset="0"/>
              </a:rPr>
              <a:t>Deposit Au on donor substrate</a:t>
            </a:r>
          </a:p>
        </p:txBody>
      </p:sp>
      <p:sp>
        <p:nvSpPr>
          <p:cNvPr id="53260" name="TextBox 94"/>
          <p:cNvSpPr txBox="1">
            <a:spLocks noChangeArrowheads="1"/>
          </p:cNvSpPr>
          <p:nvPr/>
        </p:nvSpPr>
        <p:spPr bwMode="auto">
          <a:xfrm>
            <a:off x="6191250" y="6373813"/>
            <a:ext cx="295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1600" dirty="0" err="1">
                <a:cs typeface="Calibri" charset="0"/>
              </a:rPr>
              <a:t>Losego</a:t>
            </a:r>
            <a:r>
              <a:rPr lang="en-US" sz="1600" dirty="0">
                <a:cs typeface="Calibri" charset="0"/>
              </a:rPr>
              <a:t> </a:t>
            </a:r>
            <a:r>
              <a:rPr lang="en-US" sz="1600" i="1" dirty="0">
                <a:cs typeface="Calibri" charset="0"/>
              </a:rPr>
              <a:t>et al</a:t>
            </a:r>
            <a:r>
              <a:rPr lang="en-US" sz="1600" dirty="0">
                <a:cs typeface="Calibri" charset="0"/>
              </a:rPr>
              <a:t>. </a:t>
            </a:r>
            <a:r>
              <a:rPr lang="en-US" sz="1600" i="1" dirty="0">
                <a:cs typeface="Calibri" charset="0"/>
              </a:rPr>
              <a:t>Nat. </a:t>
            </a:r>
            <a:r>
              <a:rPr lang="en-US" sz="1600" i="1" dirty="0" smtClean="0">
                <a:cs typeface="Calibri" charset="0"/>
              </a:rPr>
              <a:t>Mater</a:t>
            </a:r>
            <a:r>
              <a:rPr lang="en-US" sz="1600" dirty="0" smtClean="0">
                <a:cs typeface="Calibri" charset="0"/>
              </a:rPr>
              <a:t>., 2012  </a:t>
            </a:r>
            <a:endParaRPr lang="en-US" sz="1600" dirty="0">
              <a:cs typeface="Calibri" charset="0"/>
            </a:endParaRPr>
          </a:p>
        </p:txBody>
      </p:sp>
      <p:sp>
        <p:nvSpPr>
          <p:cNvPr id="53261" name="Title 9"/>
          <p:cNvSpPr>
            <a:spLocks noGrp="1"/>
          </p:cNvSpPr>
          <p:nvPr>
            <p:ph type="title"/>
          </p:nvPr>
        </p:nvSpPr>
        <p:spPr>
          <a:xfrm>
            <a:off x="457200" y="0"/>
            <a:ext cx="8229600" cy="715963"/>
          </a:xfrm>
        </p:spPr>
        <p:txBody>
          <a:bodyPr/>
          <a:lstStyle/>
          <a:p>
            <a:r>
              <a:rPr lang="en-US" dirty="0">
                <a:ea typeface="ＭＳ Ｐゴシック" charset="0"/>
              </a:rPr>
              <a:t>Transfer Printing Method</a:t>
            </a:r>
          </a:p>
        </p:txBody>
      </p:sp>
    </p:spTree>
    <p:extLst>
      <p:ext uri="{BB962C8B-B14F-4D97-AF65-F5344CB8AC3E}">
        <p14:creationId xmlns:p14="http://schemas.microsoft.com/office/powerpoint/2010/main" val="7711059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6" descr="spallation setuo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449" y="1407521"/>
            <a:ext cx="5278437" cy="210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3"/>
          <p:cNvSpPr>
            <a:spLocks noGrp="1"/>
          </p:cNvSpPr>
          <p:nvPr>
            <p:ph type="title"/>
          </p:nvPr>
        </p:nvSpPr>
        <p:spPr>
          <a:xfrm>
            <a:off x="457200" y="49213"/>
            <a:ext cx="8229600" cy="715962"/>
          </a:xfrm>
        </p:spPr>
        <p:txBody>
          <a:bodyPr/>
          <a:lstStyle/>
          <a:p>
            <a:r>
              <a:rPr lang="en-US" dirty="0">
                <a:latin typeface="Calibri" charset="0"/>
                <a:ea typeface="ＭＳ Ｐゴシック" charset="0"/>
                <a:cs typeface="ＭＳ Ｐゴシック" charset="0"/>
              </a:rPr>
              <a:t>Interfacial Strength Measurement</a:t>
            </a:r>
          </a:p>
        </p:txBody>
      </p:sp>
      <p:pic>
        <p:nvPicPr>
          <p:cNvPr id="18436" name="Picture 9" descr="Side Profile.t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9886" y="1294468"/>
            <a:ext cx="3191008" cy="249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10"/>
          <p:cNvSpPr txBox="1">
            <a:spLocks noChangeArrowheads="1"/>
          </p:cNvSpPr>
          <p:nvPr/>
        </p:nvSpPr>
        <p:spPr bwMode="auto">
          <a:xfrm>
            <a:off x="6284524" y="862741"/>
            <a:ext cx="25817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200" b="1" dirty="0">
                <a:latin typeface="Calibri" charset="0"/>
                <a:cs typeface="Calibri" charset="0"/>
              </a:rPr>
              <a:t>Specimen Schematic</a:t>
            </a:r>
          </a:p>
        </p:txBody>
      </p:sp>
      <p:sp>
        <p:nvSpPr>
          <p:cNvPr id="2" name="TextBox 1"/>
          <p:cNvSpPr txBox="1"/>
          <p:nvPr/>
        </p:nvSpPr>
        <p:spPr>
          <a:xfrm>
            <a:off x="1222375" y="823913"/>
            <a:ext cx="3027363" cy="400050"/>
          </a:xfrm>
          <a:prstGeom prst="rect">
            <a:avLst/>
          </a:prstGeom>
          <a:noFill/>
        </p:spPr>
        <p:txBody>
          <a:bodyPr>
            <a:spAutoFit/>
          </a:bodyPr>
          <a:lstStyle/>
          <a:p>
            <a:pPr>
              <a:defRPr/>
            </a:pPr>
            <a:r>
              <a:rPr lang="en-US" sz="2000" b="1" dirty="0">
                <a:solidFill>
                  <a:srgbClr val="000090"/>
                </a:solidFill>
                <a:latin typeface="+mn-lt"/>
                <a:cs typeface="Cambria"/>
              </a:rPr>
              <a:t>Laser Spallation Technique</a:t>
            </a:r>
          </a:p>
        </p:txBody>
      </p:sp>
      <p:sp>
        <p:nvSpPr>
          <p:cNvPr id="18439" name="TextBox 2"/>
          <p:cNvSpPr txBox="1">
            <a:spLocks noChangeArrowheads="1"/>
          </p:cNvSpPr>
          <p:nvPr/>
        </p:nvSpPr>
        <p:spPr bwMode="auto">
          <a:xfrm>
            <a:off x="1031875" y="3606120"/>
            <a:ext cx="58404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dirty="0">
                <a:latin typeface="Calibri" charset="0"/>
                <a:cs typeface="Calibri" charset="0"/>
              </a:rPr>
              <a:t>Developed by: 	</a:t>
            </a:r>
            <a:r>
              <a:rPr lang="en-US" sz="1600" b="1" dirty="0" err="1">
                <a:latin typeface="Calibri" charset="0"/>
                <a:cs typeface="Calibri" charset="0"/>
              </a:rPr>
              <a:t>Vossen</a:t>
            </a:r>
            <a:r>
              <a:rPr lang="en-US" sz="1600" b="1" dirty="0">
                <a:latin typeface="Calibri" charset="0"/>
                <a:cs typeface="Calibri" charset="0"/>
              </a:rPr>
              <a:t> (1976), Gupta (</a:t>
            </a:r>
            <a:r>
              <a:rPr lang="fr-FR" sz="1600" b="1" dirty="0">
                <a:latin typeface="Calibri" charset="0"/>
                <a:cs typeface="Calibri" charset="0"/>
              </a:rPr>
              <a:t>19</a:t>
            </a:r>
            <a:r>
              <a:rPr lang="en-US" sz="1600" b="1" dirty="0">
                <a:latin typeface="Calibri" charset="0"/>
                <a:cs typeface="Calibri" charset="0"/>
              </a:rPr>
              <a:t>92)</a:t>
            </a:r>
          </a:p>
          <a:p>
            <a:pPr eaLnBrk="1" hangingPunct="1"/>
            <a:r>
              <a:rPr lang="en-US" sz="1600" b="1" dirty="0">
                <a:latin typeface="Calibri" charset="0"/>
                <a:cs typeface="Calibri" charset="0"/>
              </a:rPr>
              <a:t>		</a:t>
            </a:r>
            <a:r>
              <a:rPr lang="en-US" sz="1600" b="1" dirty="0" smtClean="0">
                <a:latin typeface="Calibri" charset="0"/>
                <a:cs typeface="Calibri" charset="0"/>
              </a:rPr>
              <a:t>Wang</a:t>
            </a:r>
            <a:r>
              <a:rPr lang="en-US" sz="1600" b="1" dirty="0">
                <a:latin typeface="Calibri" charset="0"/>
                <a:cs typeface="Calibri" charset="0"/>
              </a:rPr>
              <a:t>, Weaver &amp; Sottos (2002)</a:t>
            </a:r>
          </a:p>
        </p:txBody>
      </p:sp>
      <p:sp>
        <p:nvSpPr>
          <p:cNvPr id="4" name="Rectangle 3"/>
          <p:cNvSpPr/>
          <p:nvPr/>
        </p:nvSpPr>
        <p:spPr>
          <a:xfrm>
            <a:off x="0" y="5965371"/>
            <a:ext cx="9144000" cy="89262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33829" y="4291918"/>
            <a:ext cx="8505371"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16963" y="4389708"/>
            <a:ext cx="5827324" cy="2668852"/>
            <a:chOff x="1872394" y="4396817"/>
            <a:chExt cx="5448202" cy="2675525"/>
          </a:xfrm>
        </p:grpSpPr>
        <p:pic>
          <p:nvPicPr>
            <p:cNvPr id="3" name="Picture 2"/>
            <p:cNvPicPr>
              <a:picLocks noChangeAspect="1"/>
            </p:cNvPicPr>
            <p:nvPr/>
          </p:nvPicPr>
          <p:blipFill>
            <a:blip r:embed="rId5"/>
            <a:stretch>
              <a:fillRect/>
            </a:stretch>
          </p:blipFill>
          <p:spPr>
            <a:xfrm>
              <a:off x="1872394" y="4399244"/>
              <a:ext cx="5384749" cy="2673098"/>
            </a:xfrm>
            <a:prstGeom prst="rect">
              <a:avLst/>
            </a:prstGeom>
          </p:spPr>
        </p:pic>
        <p:sp>
          <p:nvSpPr>
            <p:cNvPr id="12" name="TextBox 10"/>
            <p:cNvSpPr txBox="1">
              <a:spLocks noChangeArrowheads="1"/>
            </p:cNvSpPr>
            <p:nvPr/>
          </p:nvSpPr>
          <p:spPr bwMode="auto">
            <a:xfrm>
              <a:off x="3132467" y="4396817"/>
              <a:ext cx="1612333" cy="369332"/>
            </a:xfrm>
            <a:prstGeom prst="rect">
              <a:avLst/>
            </a:prstGeom>
            <a:solidFill>
              <a:schemeClr val="bg1"/>
            </a:solid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14 </a:t>
              </a:r>
              <a:r>
                <a:rPr lang="en-US" sz="1800" b="1" dirty="0" err="1" smtClean="0"/>
                <a:t>mJ</a:t>
              </a:r>
              <a:r>
                <a:rPr lang="en-US" sz="1800" b="1" dirty="0" smtClean="0"/>
                <a:t>/mm</a:t>
              </a:r>
              <a:r>
                <a:rPr lang="en-US" sz="1800" b="1" baseline="30000" dirty="0" smtClean="0"/>
                <a:t>2</a:t>
              </a:r>
              <a:endParaRPr lang="en-US" sz="1800" b="1" baseline="30000" dirty="0"/>
            </a:p>
          </p:txBody>
        </p:sp>
        <p:sp>
          <p:nvSpPr>
            <p:cNvPr id="13" name="TextBox 11"/>
            <p:cNvSpPr txBox="1">
              <a:spLocks noChangeArrowheads="1"/>
            </p:cNvSpPr>
            <p:nvPr/>
          </p:nvSpPr>
          <p:spPr bwMode="auto">
            <a:xfrm>
              <a:off x="4589929" y="4399244"/>
              <a:ext cx="1398140" cy="369332"/>
            </a:xfrm>
            <a:prstGeom prst="rect">
              <a:avLst/>
            </a:prstGeom>
            <a:solidFill>
              <a:schemeClr val="bg1"/>
            </a:solidFill>
            <a:ln>
              <a:noFill/>
            </a:ln>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16 </a:t>
              </a:r>
              <a:r>
                <a:rPr lang="en-US" sz="1800" b="1" dirty="0" err="1" smtClean="0"/>
                <a:t>mJ</a:t>
              </a:r>
              <a:r>
                <a:rPr lang="en-US" sz="1800" b="1" dirty="0" smtClean="0"/>
                <a:t>/mm</a:t>
              </a:r>
              <a:r>
                <a:rPr lang="en-US" sz="1800" b="1" baseline="30000" dirty="0" smtClean="0"/>
                <a:t>2</a:t>
              </a:r>
              <a:endParaRPr lang="en-US" sz="1800" b="1" baseline="30000" dirty="0"/>
            </a:p>
          </p:txBody>
        </p:sp>
        <p:sp>
          <p:nvSpPr>
            <p:cNvPr id="14" name="TextBox 12"/>
            <p:cNvSpPr txBox="1">
              <a:spLocks noChangeArrowheads="1"/>
            </p:cNvSpPr>
            <p:nvPr/>
          </p:nvSpPr>
          <p:spPr bwMode="auto">
            <a:xfrm>
              <a:off x="5922456" y="4399244"/>
              <a:ext cx="1398140" cy="369332"/>
            </a:xfrm>
            <a:prstGeom prst="rect">
              <a:avLst/>
            </a:prstGeom>
            <a:solidFill>
              <a:schemeClr val="bg1"/>
            </a:solidFill>
            <a:ln>
              <a:noFill/>
            </a:ln>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21 </a:t>
              </a:r>
              <a:r>
                <a:rPr lang="en-US" sz="1800" b="1" dirty="0" err="1" smtClean="0"/>
                <a:t>mJ</a:t>
              </a:r>
              <a:r>
                <a:rPr lang="en-US" sz="1800" b="1" dirty="0" smtClean="0"/>
                <a:t>/mm</a:t>
              </a:r>
              <a:r>
                <a:rPr lang="en-US" sz="1800" b="1" baseline="30000" dirty="0" smtClean="0"/>
                <a:t>2</a:t>
              </a:r>
              <a:endParaRPr lang="en-US" sz="1800" b="1" baseline="30000" dirty="0"/>
            </a:p>
          </p:txBody>
        </p:sp>
        <p:sp>
          <p:nvSpPr>
            <p:cNvPr id="15" name="TextBox 9"/>
            <p:cNvSpPr txBox="1">
              <a:spLocks noChangeArrowheads="1"/>
            </p:cNvSpPr>
            <p:nvPr/>
          </p:nvSpPr>
          <p:spPr bwMode="auto">
            <a:xfrm>
              <a:off x="1931705" y="4396817"/>
              <a:ext cx="1398139" cy="369332"/>
            </a:xfrm>
            <a:prstGeom prst="rect">
              <a:avLst/>
            </a:prstGeom>
            <a:solidFill>
              <a:schemeClr val="bg1"/>
            </a:solidFill>
            <a:ln>
              <a:noFill/>
            </a:ln>
            <a:effectLst>
              <a:reflection stA="0" endPos="65000" dist="50800" dir="5400000" sy="-100000" algn="bl" rotWithShape="0"/>
            </a:effectLs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12 </a:t>
              </a:r>
              <a:r>
                <a:rPr lang="en-US" sz="1800" b="1" dirty="0" err="1" smtClean="0"/>
                <a:t>mJ</a:t>
              </a:r>
              <a:r>
                <a:rPr lang="en-US" sz="1800" b="1" dirty="0" smtClean="0"/>
                <a:t>/mm</a:t>
              </a:r>
              <a:r>
                <a:rPr lang="en-US" sz="1800" b="1" baseline="30000" dirty="0" smtClean="0"/>
                <a:t>2</a:t>
              </a:r>
              <a:endParaRPr lang="en-US" sz="1800" b="1" baseline="30000" dirty="0"/>
            </a:p>
          </p:txBody>
        </p:sp>
      </p:grpSp>
    </p:spTree>
    <p:extLst>
      <p:ext uri="{BB962C8B-B14F-4D97-AF65-F5344CB8AC3E}">
        <p14:creationId xmlns:p14="http://schemas.microsoft.com/office/powerpoint/2010/main" val="1141552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r="30161"/>
          <a:stretch/>
        </p:blipFill>
        <p:spPr>
          <a:xfrm>
            <a:off x="73378" y="914400"/>
            <a:ext cx="5671374" cy="4846740"/>
          </a:xfrm>
          <a:prstGeom prst="rect">
            <a:avLst/>
          </a:prstGeom>
        </p:spPr>
      </p:pic>
      <p:sp>
        <p:nvSpPr>
          <p:cNvPr id="25602" name="Title 1"/>
          <p:cNvSpPr>
            <a:spLocks noGrp="1"/>
          </p:cNvSpPr>
          <p:nvPr>
            <p:ph type="title"/>
          </p:nvPr>
        </p:nvSpPr>
        <p:spPr>
          <a:xfrm>
            <a:off x="457200" y="7938"/>
            <a:ext cx="8229600" cy="715962"/>
          </a:xfrm>
        </p:spPr>
        <p:txBody>
          <a:bodyPr/>
          <a:lstStyle/>
          <a:p>
            <a:r>
              <a:rPr lang="en-US" dirty="0" smtClean="0">
                <a:latin typeface="Calibri" charset="0"/>
                <a:ea typeface="ＭＳ Ｐゴシック" charset="0"/>
                <a:cs typeface="ＭＳ Ｐゴシック" charset="0"/>
              </a:rPr>
              <a:t>Experiments Predicted Interfacial Strength</a:t>
            </a:r>
            <a:endParaRPr lang="en-US" dirty="0">
              <a:latin typeface="Calibri" charset="0"/>
              <a:ea typeface="ＭＳ Ｐゴシック" charset="0"/>
              <a:cs typeface="ＭＳ Ｐゴシック" charset="0"/>
            </a:endParaRPr>
          </a:p>
        </p:txBody>
      </p:sp>
      <p:cxnSp>
        <p:nvCxnSpPr>
          <p:cNvPr id="6" name="Straight Connector 5"/>
          <p:cNvCxnSpPr/>
          <p:nvPr/>
        </p:nvCxnSpPr>
        <p:spPr>
          <a:xfrm>
            <a:off x="1028145" y="1676400"/>
            <a:ext cx="4695825" cy="0"/>
          </a:xfrm>
          <a:prstGeom prst="line">
            <a:avLst/>
          </a:prstGeom>
          <a:ln w="19050" cmpd="sng">
            <a:solidFill>
              <a:srgbClr val="FF6600"/>
            </a:solidFill>
            <a:prstDash val="sysDash"/>
          </a:ln>
          <a:effectLst/>
        </p:spPr>
        <p:style>
          <a:lnRef idx="2">
            <a:schemeClr val="accent1"/>
          </a:lnRef>
          <a:fillRef idx="0">
            <a:schemeClr val="accent1"/>
          </a:fillRef>
          <a:effectRef idx="1">
            <a:schemeClr val="accent1"/>
          </a:effectRef>
          <a:fontRef idx="minor">
            <a:schemeClr val="tx1"/>
          </a:fontRef>
        </p:style>
      </p:cxnSp>
      <p:sp>
        <p:nvSpPr>
          <p:cNvPr id="25604" name="TextBox 6"/>
          <p:cNvSpPr txBox="1">
            <a:spLocks noChangeArrowheads="1"/>
          </p:cNvSpPr>
          <p:nvPr/>
        </p:nvSpPr>
        <p:spPr bwMode="auto">
          <a:xfrm>
            <a:off x="5867400" y="799456"/>
            <a:ext cx="24574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400" dirty="0">
                <a:solidFill>
                  <a:prstClr val="black"/>
                </a:solidFill>
                <a:latin typeface="+mj-lt"/>
              </a:rPr>
              <a:t>Interface strength determined at interface stress that initiates film failure in &gt;85% tests</a:t>
            </a:r>
          </a:p>
        </p:txBody>
      </p:sp>
      <p:sp>
        <p:nvSpPr>
          <p:cNvPr id="2" name="TextBox 1"/>
          <p:cNvSpPr txBox="1"/>
          <p:nvPr/>
        </p:nvSpPr>
        <p:spPr>
          <a:xfrm>
            <a:off x="6009448" y="4669304"/>
            <a:ext cx="3148407" cy="1323439"/>
          </a:xfrm>
          <a:prstGeom prst="rect">
            <a:avLst/>
          </a:prstGeom>
          <a:noFill/>
          <a:ln>
            <a:noFill/>
          </a:ln>
        </p:spPr>
        <p:txBody>
          <a:bodyPr wrap="square" rtlCol="0">
            <a:spAutoFit/>
          </a:bodyPr>
          <a:lstStyle/>
          <a:p>
            <a:pPr marL="342900" indent="-342900" defTabSz="457200" fontAlgn="base">
              <a:spcBef>
                <a:spcPct val="0"/>
              </a:spcBef>
              <a:spcAft>
                <a:spcPct val="0"/>
              </a:spcAft>
              <a:buFont typeface="Arial" panose="020B0604020202020204" pitchFamily="34" charset="0"/>
              <a:buChar char="•"/>
            </a:pPr>
            <a:r>
              <a:rPr lang="en-US" sz="2000" dirty="0" smtClean="0">
                <a:solidFill>
                  <a:srgbClr val="000099"/>
                </a:solidFill>
                <a:latin typeface="Arial" charset="0"/>
                <a:ea typeface="ＭＳ Ｐゴシック" charset="0"/>
              </a:rPr>
              <a:t>Good: MUTMS/DTES strength ratio similar</a:t>
            </a:r>
          </a:p>
          <a:p>
            <a:pPr marL="342900" indent="-342900" defTabSz="457200" fontAlgn="base">
              <a:spcBef>
                <a:spcPct val="0"/>
              </a:spcBef>
              <a:spcAft>
                <a:spcPct val="0"/>
              </a:spcAft>
              <a:buFont typeface="Arial" panose="020B0604020202020204" pitchFamily="34" charset="0"/>
              <a:buChar char="•"/>
            </a:pPr>
            <a:r>
              <a:rPr lang="en-US" sz="2000" dirty="0" smtClean="0">
                <a:solidFill>
                  <a:srgbClr val="000099"/>
                </a:solidFill>
                <a:latin typeface="Arial" charset="0"/>
                <a:ea typeface="ＭＳ Ｐゴシック" charset="0"/>
              </a:rPr>
              <a:t>Bad: Off by a factor of 30…50</a:t>
            </a:r>
            <a:endParaRPr lang="en-US" sz="2000" dirty="0">
              <a:solidFill>
                <a:srgbClr val="000099"/>
              </a:solidFill>
              <a:latin typeface="Arial" charset="0"/>
              <a:ea typeface="ＭＳ Ｐゴシック"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29477269"/>
              </p:ext>
            </p:extLst>
          </p:nvPr>
        </p:nvGraphicFramePr>
        <p:xfrm>
          <a:off x="5625177" y="3264094"/>
          <a:ext cx="3518822" cy="1112520"/>
        </p:xfrm>
        <a:graphic>
          <a:graphicData uri="http://schemas.openxmlformats.org/drawingml/2006/table">
            <a:tbl>
              <a:tblPr firstRow="1" bandRow="1">
                <a:tableStyleId>{5C22544A-7EE6-4342-B048-85BDC9FD1C3A}</a:tableStyleId>
              </a:tblPr>
              <a:tblGrid>
                <a:gridCol w="1759411"/>
                <a:gridCol w="1759411"/>
              </a:tblGrid>
              <a:tr h="370840">
                <a:tc>
                  <a:txBody>
                    <a:bodyPr/>
                    <a:lstStyle/>
                    <a:p>
                      <a:r>
                        <a:rPr lang="en-US" dirty="0" smtClean="0"/>
                        <a:t>Experimental</a:t>
                      </a:r>
                      <a:endParaRPr lang="en-US" dirty="0"/>
                    </a:p>
                  </a:txBody>
                  <a:tcPr/>
                </a:tc>
                <a:tc>
                  <a:txBody>
                    <a:bodyPr/>
                    <a:lstStyle/>
                    <a:p>
                      <a:r>
                        <a:rPr lang="en-US" dirty="0" smtClean="0"/>
                        <a:t>Numerical (MD)</a:t>
                      </a:r>
                      <a:endParaRPr lang="en-US" dirty="0"/>
                    </a:p>
                  </a:txBody>
                  <a:tcPr/>
                </a:tc>
              </a:tr>
              <a:tr h="370840">
                <a:tc>
                  <a:txBody>
                    <a:bodyPr/>
                    <a:lstStyle/>
                    <a:p>
                      <a:r>
                        <a:rPr lang="en-US" dirty="0" smtClean="0"/>
                        <a:t>25 MPa</a:t>
                      </a:r>
                      <a:endParaRPr lang="en-US" dirty="0"/>
                    </a:p>
                  </a:txBody>
                  <a:tcPr/>
                </a:tc>
                <a:tc>
                  <a:txBody>
                    <a:bodyPr/>
                    <a:lstStyle/>
                    <a:p>
                      <a:r>
                        <a:rPr lang="en-US" dirty="0" smtClean="0"/>
                        <a:t>0.75</a:t>
                      </a:r>
                      <a:r>
                        <a:rPr lang="en-US" baseline="0" dirty="0" smtClean="0"/>
                        <a:t> </a:t>
                      </a:r>
                      <a:r>
                        <a:rPr lang="en-US" baseline="0" dirty="0" err="1" smtClean="0"/>
                        <a:t>GPa</a:t>
                      </a:r>
                      <a:endParaRPr lang="en-US" dirty="0"/>
                    </a:p>
                  </a:txBody>
                  <a:tcPr/>
                </a:tc>
              </a:tr>
              <a:tr h="370840">
                <a:tc>
                  <a:txBody>
                    <a:bodyPr/>
                    <a:lstStyle/>
                    <a:p>
                      <a:r>
                        <a:rPr lang="en-US" dirty="0" smtClean="0"/>
                        <a:t>85</a:t>
                      </a:r>
                      <a:r>
                        <a:rPr lang="en-US" baseline="0" dirty="0" smtClean="0"/>
                        <a:t> </a:t>
                      </a:r>
                      <a:r>
                        <a:rPr lang="en-US" baseline="0" dirty="0" err="1" smtClean="0"/>
                        <a:t>MPa</a:t>
                      </a:r>
                      <a:endParaRPr lang="en-US" dirty="0"/>
                    </a:p>
                  </a:txBody>
                  <a:tcPr/>
                </a:tc>
                <a:tc>
                  <a:txBody>
                    <a:bodyPr/>
                    <a:lstStyle/>
                    <a:p>
                      <a:r>
                        <a:rPr lang="en-US" dirty="0" smtClean="0"/>
                        <a:t>3 </a:t>
                      </a:r>
                      <a:r>
                        <a:rPr lang="en-US" dirty="0" err="1" smtClean="0"/>
                        <a:t>GPa</a:t>
                      </a:r>
                      <a:endParaRPr lang="en-US" dirty="0"/>
                    </a:p>
                  </a:txBody>
                  <a:tcPr/>
                </a:tc>
              </a:tr>
            </a:tbl>
          </a:graphicData>
        </a:graphic>
      </p:graphicFrame>
      <p:sp>
        <p:nvSpPr>
          <p:cNvPr id="9" name="TextBox 8"/>
          <p:cNvSpPr txBox="1"/>
          <p:nvPr/>
        </p:nvSpPr>
        <p:spPr>
          <a:xfrm>
            <a:off x="4895437" y="3659156"/>
            <a:ext cx="663963" cy="307777"/>
          </a:xfrm>
          <a:prstGeom prst="rect">
            <a:avLst/>
          </a:prstGeom>
          <a:noFill/>
        </p:spPr>
        <p:txBody>
          <a:bodyPr wrap="none" rtlCol="0">
            <a:spAutoFit/>
          </a:bodyPr>
          <a:lstStyle/>
          <a:p>
            <a:pPr algn="r" defTabSz="457200" fontAlgn="base">
              <a:spcBef>
                <a:spcPct val="0"/>
              </a:spcBef>
              <a:spcAft>
                <a:spcPct val="0"/>
              </a:spcAft>
            </a:pPr>
            <a:r>
              <a:rPr lang="en-US" sz="1400" b="1" dirty="0" smtClean="0">
                <a:solidFill>
                  <a:prstClr val="black"/>
                </a:solidFill>
                <a:effectLst>
                  <a:outerShdw blurRad="38100" dist="38100" dir="2700000" algn="tl">
                    <a:srgbClr val="000000">
                      <a:alpha val="43137"/>
                    </a:srgbClr>
                  </a:outerShdw>
                </a:effectLst>
                <a:latin typeface="Arial" charset="0"/>
                <a:ea typeface="ＭＳ Ｐゴシック" charset="0"/>
              </a:rPr>
              <a:t>DTES</a:t>
            </a:r>
            <a:endParaRPr lang="en-US" sz="1400" b="1" dirty="0">
              <a:solidFill>
                <a:prstClr val="black"/>
              </a:solidFill>
              <a:effectLst>
                <a:outerShdw blurRad="38100" dist="38100" dir="2700000" algn="tl">
                  <a:srgbClr val="000000">
                    <a:alpha val="43137"/>
                  </a:srgbClr>
                </a:outerShdw>
              </a:effectLst>
              <a:latin typeface="Arial" charset="0"/>
              <a:ea typeface="ＭＳ Ｐゴシック" charset="0"/>
            </a:endParaRPr>
          </a:p>
        </p:txBody>
      </p:sp>
      <p:sp>
        <p:nvSpPr>
          <p:cNvPr id="12" name="TextBox 11"/>
          <p:cNvSpPr txBox="1"/>
          <p:nvPr/>
        </p:nvSpPr>
        <p:spPr>
          <a:xfrm>
            <a:off x="4717503" y="4063530"/>
            <a:ext cx="841897" cy="307777"/>
          </a:xfrm>
          <a:prstGeom prst="rect">
            <a:avLst/>
          </a:prstGeom>
          <a:noFill/>
        </p:spPr>
        <p:txBody>
          <a:bodyPr wrap="none" rtlCol="0">
            <a:spAutoFit/>
          </a:bodyPr>
          <a:lstStyle/>
          <a:p>
            <a:pPr algn="r" defTabSz="457200" fontAlgn="base">
              <a:spcBef>
                <a:spcPct val="0"/>
              </a:spcBef>
              <a:spcAft>
                <a:spcPct val="0"/>
              </a:spcAft>
            </a:pPr>
            <a:r>
              <a:rPr lang="en-US" sz="1400" b="1" dirty="0" smtClean="0">
                <a:solidFill>
                  <a:prstClr val="black"/>
                </a:solidFill>
                <a:effectLst>
                  <a:outerShdw blurRad="38100" dist="38100" dir="2700000" algn="tl">
                    <a:srgbClr val="000000">
                      <a:alpha val="43137"/>
                    </a:srgbClr>
                  </a:outerShdw>
                </a:effectLst>
                <a:latin typeface="Arial" charset="0"/>
                <a:ea typeface="ＭＳ Ｐゴシック" charset="0"/>
              </a:rPr>
              <a:t>MUTMS</a:t>
            </a:r>
            <a:endParaRPr lang="en-US" sz="1400" b="1" dirty="0">
              <a:solidFill>
                <a:prstClr val="black"/>
              </a:solidFill>
              <a:effectLst>
                <a:outerShdw blurRad="38100" dist="38100" dir="2700000" algn="tl">
                  <a:srgbClr val="000000">
                    <a:alpha val="43137"/>
                  </a:srgbClr>
                </a:outerShdw>
              </a:effectLst>
              <a:latin typeface="Arial" charset="0"/>
              <a:ea typeface="ＭＳ Ｐゴシック" charset="0"/>
            </a:endParaRPr>
          </a:p>
        </p:txBody>
      </p:sp>
      <p:sp>
        <p:nvSpPr>
          <p:cNvPr id="10" name="TextBox 12"/>
          <p:cNvSpPr txBox="1">
            <a:spLocks noChangeArrowheads="1"/>
          </p:cNvSpPr>
          <p:nvPr/>
        </p:nvSpPr>
        <p:spPr bwMode="auto">
          <a:xfrm>
            <a:off x="5586294" y="2771287"/>
            <a:ext cx="3060718" cy="430887"/>
          </a:xfrm>
          <a:prstGeom prst="rect">
            <a:avLst/>
          </a:prstGeom>
          <a:solidFill>
            <a:schemeClr val="bg1"/>
          </a:solid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200" b="1" dirty="0" smtClean="0"/>
              <a:t>Interfacial Strength</a:t>
            </a:r>
            <a:endParaRPr lang="en-US" sz="2200" b="1" baseline="30000" dirty="0"/>
          </a:p>
        </p:txBody>
      </p:sp>
      <p:sp>
        <p:nvSpPr>
          <p:cNvPr id="11" name="TextBox 10"/>
          <p:cNvSpPr txBox="1">
            <a:spLocks noChangeArrowheads="1"/>
          </p:cNvSpPr>
          <p:nvPr/>
        </p:nvSpPr>
        <p:spPr bwMode="auto">
          <a:xfrm>
            <a:off x="0" y="5938695"/>
            <a:ext cx="224324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457200" eaLnBrk="1" fontAlgn="base" hangingPunct="1">
              <a:spcBef>
                <a:spcPct val="0"/>
              </a:spcBef>
              <a:spcAft>
                <a:spcPct val="0"/>
              </a:spcAft>
            </a:pPr>
            <a:r>
              <a:rPr lang="en-US" sz="1800" dirty="0" smtClean="0">
                <a:solidFill>
                  <a:prstClr val="black"/>
                </a:solidFill>
                <a:latin typeface="Calibri" charset="0"/>
                <a:cs typeface="Calibri" charset="0"/>
              </a:rPr>
              <a:t>Grady </a:t>
            </a:r>
            <a:r>
              <a:rPr lang="en-US" sz="1800" i="1" dirty="0" smtClean="0">
                <a:solidFill>
                  <a:prstClr val="black"/>
                </a:solidFill>
                <a:latin typeface="Calibri" charset="0"/>
                <a:cs typeface="Calibri" charset="0"/>
              </a:rPr>
              <a:t>et al</a:t>
            </a:r>
            <a:r>
              <a:rPr lang="en-US" sz="1800" dirty="0" smtClean="0">
                <a:solidFill>
                  <a:prstClr val="black"/>
                </a:solidFill>
                <a:latin typeface="Calibri" charset="0"/>
                <a:cs typeface="Calibri" charset="0"/>
              </a:rPr>
              <a:t>., 2015</a:t>
            </a:r>
            <a:endParaRPr lang="en-US" sz="1800" dirty="0">
              <a:solidFill>
                <a:prstClr val="black"/>
              </a:solidFill>
              <a:latin typeface="Calibri" charset="0"/>
              <a:cs typeface="Calibri" charset="0"/>
            </a:endParaRPr>
          </a:p>
        </p:txBody>
      </p:sp>
    </p:spTree>
    <p:extLst>
      <p:ext uri="{BB962C8B-B14F-4D97-AF65-F5344CB8AC3E}">
        <p14:creationId xmlns:p14="http://schemas.microsoft.com/office/powerpoint/2010/main" val="4032202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2" grpId="0"/>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V(t)$&#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ORIGINALHEIGHT" val="83.4"/>
  <p:tag name="ORIGINALWIDTH" val="414"/>
  <p:tag name="LATEXADDIN" val="\documentclass{article}&#10;\usepackage{amsmath}&#10;\pagestyle{empty}&#10;\begin{document}&#10;&#10;&#10;&#10;$K_n=300$&#10;\end{document}"/>
  <p:tag name="IGUANATEXSIZE" val="20"/>
</p:tagLst>
</file>

<file path=ppt/tags/tag100.xml><?xml version="1.0" encoding="utf-8"?>
<p:tagLst xmlns:a="http://schemas.openxmlformats.org/drawingml/2006/main" xmlns:r="http://schemas.openxmlformats.org/officeDocument/2006/relationships" xmlns:p="http://schemas.openxmlformats.org/presentationml/2006/main">
  <p:tag name="ORIGINALHEIGHT" val="70.2"/>
  <p:tag name="ORIGINALWIDTH" val="207.6"/>
  <p:tag name="LATEXADDIN" val="\documentclass{article}&#10;\usepackage{amsmath}&#10;\pagestyle{empty}&#10;\begin{document}&#10;&#10;&#10;&#10;Peak&#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T(\delta)=e\sigma_c\dfrac{\delta}{\delta_c}\exp-\dfrac{\delta}{\delta_c}$&#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ORIGINALHEIGHT" val="37.91882"/>
  <p:tag name="ORIGINALWIDTH" val="720"/>
  <p:tag name="LATEXADDIN" val="\documentclass{article}&#10;\usepackage{amsmath}&#10;\pagestyle{empty}&#10;\begin{document}&#10;&#10;&#10;$\delta_i(x)=A(1-\cos{\pi x_1/L_1)}(1-\cos{\pi x_2/L_2)})$&#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ORIGINALHEIGHT" val="71.4"/>
  <p:tag name="ORIGINALWIDTH" val="116.4"/>
  <p:tag name="LATEXADDIN" val="\documentclass{article}&#10;\usepackage{amsmath}&#10;\pagestyle{empty}&#10;\begin{document}&#10;&#10;&#10;&#10;2A&#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ORIGINALHEIGHT" val="82.8"/>
  <p:tag name="ORIGINALWIDTH" val="97.2"/>
  <p:tag name="LATEXADDIN" val="\documentclass{article}&#10;\usepackage{amsmath}&#10;\pagestyle{empty}&#10;\begin{document}&#10;&#10;&#10;&#10;$L_1$&#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ORIGINALHEIGHT" val="82.8"/>
  <p:tag name="ORIGINALWIDTH" val="99.6"/>
  <p:tag name="LATEXADDIN" val="\documentclass{article}&#10;\usepackage{amsmath}&#10;\pagestyle{empty}&#10;\begin{document}&#10;&#10;&#10;&#10;$L_2$&#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ORIGINALHEIGHT" val="37.91882"/>
  <p:tag name="ORIGINALWIDTH" val="720"/>
  <p:tag name="LATEXADDIN" val="\documentclass{article}&#10;\usepackage{amsmath}&#10;\pagestyle{empty}&#10;\begin{document}&#10;&#10;&#10;$\delta_i(x)=A(1-\cos{\pi x_1/L_1)}(1-\cos{\pi x_2/L_2)})$&#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ORIGINALHEIGHT" val="71.4"/>
  <p:tag name="ORIGINALWIDTH" val="116.4"/>
  <p:tag name="LATEXADDIN" val="\documentclass{article}&#10;\usepackage{amsmath}&#10;\pagestyle{empty}&#10;\begin{document}&#10;&#10;&#10;&#10;2A&#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ORIGINALHEIGHT" val="82.8"/>
  <p:tag name="ORIGINALWIDTH" val="97.2"/>
  <p:tag name="LATEXADDIN" val="\documentclass{article}&#10;\usepackage{amsmath}&#10;\pagestyle{empty}&#10;\begin{document}&#10;&#10;&#10;&#10;$L_1$&#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ORIGINALHEIGHT" val="82.8"/>
  <p:tag name="ORIGINALWIDTH" val="99.6"/>
  <p:tag name="LATEXADDIN" val="\documentclass{article}&#10;\usepackage{amsmath}&#10;\pagestyle{empty}&#10;\begin{document}&#10;&#10;&#10;&#10;$L_2$&#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ORIGINALHEIGHT" val="86.4"/>
  <p:tag name="ORIGINALWIDTH" val="75.6"/>
  <p:tag name="LATEXADDIN" val="\documentclass{article}&#10;\usepackage{amsmath}&#10;\pagestyle{empty}&#10;\begin{document}&#10;&#10;&#10;$\delta_c$&#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ORIGINALHEIGHT" val="71.4"/>
  <p:tag name="ORIGINALWIDTH" val="116.4"/>
  <p:tag name="LATEXADDIN" val="\documentclass{article}&#10;\usepackage{amsmath}&#10;\pagestyle{empty}&#10;\begin{document}&#10;&#10;&#10;&#10;2A&#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ORIGINALHEIGHT" val="82.8"/>
  <p:tag name="ORIGINALWIDTH" val="97.2"/>
  <p:tag name="LATEXADDIN" val="\documentclass{article}&#10;\usepackage{amsmath}&#10;\pagestyle{empty}&#10;\begin{document}&#10;&#10;&#10;&#10;$L_1$&#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ORIGINALHEIGHT" val="82.8"/>
  <p:tag name="ORIGINALWIDTH" val="99.6"/>
  <p:tag name="LATEXADDIN" val="\documentclass{article}&#10;\usepackage{amsmath}&#10;\pagestyle{empty}&#10;\begin{document}&#10;&#10;&#10;&#10;$L_2$&#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ORIGINALHEIGHT" val="67.57228"/>
  <p:tag name="ORIGINALWIDTH" val="720"/>
  <p:tag name="LATEXADDIN" val="\documentclass{article}&#10;\usepackage{amsmath}&#10;\pagestyle{empty}&#10;\begin{document}&#10;&#10;&#10;$\beta[\dfrac{\partial^4 \widetilde{w}}{\partial \widetilde{x}_1^4}+\dfrac{2}{\xi^2}\dfrac{\partial^4 \widetilde{w}}{\partial \widetilde{x}_1^2\partial^2 \widetilde{x}_2^2}+\dfrac{1}{\xi^4}\dfrac{\partial^4 \widetilde{w}}{\partial \widetilde{x}_2^4}]=-[\widetilde{\delta}_i+\widetilde{w}]\exp[-\eta(\widetilde{\delta}_i+\widetilde{w})]$&#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ORIGINALHEIGHT" val="46.31425"/>
  <p:tag name="ORIGINALWIDTH" val="720"/>
  <p:tag name="LATEXADDIN" val="\documentclass{article}&#10;\usepackage{amsmath}&#10;\pagestyle{empty}&#10;\begin{document}&#10;&#10;&#10;$\beta\approx 5\times10^{-6}-5\times10^{-3}  \quad\eta\approx 5-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SELECTIONNAME" val="Group 6"/>
  <p:tag name="LAYER" val="2"/>
</p:tagLst>
</file>

<file path=ppt/tags/tag26.xml><?xml version="1.0" encoding="utf-8"?>
<p:tagLst xmlns:a="http://schemas.openxmlformats.org/drawingml/2006/main" xmlns:r="http://schemas.openxmlformats.org/officeDocument/2006/relationships" xmlns:p="http://schemas.openxmlformats.org/presentationml/2006/main">
  <p:tag name="ORIGINALHEIGHT" val="27.02819"/>
  <p:tag name="ORIGINALWIDTH" val="720"/>
  <p:tag name="LATEXADDIN" val="\documentclass{article}&#10;\usepackage{amsmath}&#10;\pagestyle{empty}&#10;\begin{document}&#10;&#10;&#10;$L_1=500nm\quad A=1nm \quad H=150nm \quad E=79GPA$&#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ORIGINALHEIGHT" val="40.10756"/>
  <p:tag name="ORIGINALWIDTH" val="720"/>
  <p:tag name="LATEXADDIN" val="\documentclass{article}&#10;\usepackage{amsmath}&#10;\pagestyle{empty}&#10;\begin{document}&#10;&#10;&#10;&#10;$\sigma_c=1GPA\quad\delta_c=0.2nm\quad\nu=0.44$&#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ORIGINALHEIGHT" val="193.7731"/>
  <p:tag name="ORIGINALWIDTH" val="720"/>
  <p:tag name="LATEXADDIN" val="\documentclass{article}&#10;\usepackage{amsmath}&#10;\pagestyle{empty}&#10;\begin{document}&#10;&#10;&#10;&#10;$\beta=\dfrac{EH^3\delta_c}{12e\sigma_cL_1^4(1-\nu^2)}$&#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ORIGINALHEIGHT" val="194.4"/>
  <p:tag name="ORIGINALWIDTH" val="357"/>
  <p:tag name="LATEXADDIN" val="\documentclass{article}&#10;\usepackage{amsmath}&#10;\pagestyle{empty}&#10;\begin{document}&#10;&#10;&#10;$\widetilde{x}_1=\dfrac{x_1}{L_1}$&#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ORIGINALHEIGHT" val="37.91882"/>
  <p:tag name="ORIGINALWIDTH" val="720"/>
  <p:tag name="LATEXADDIN" val="\documentclass{article}&#10;\usepackage{amsmath}&#10;\pagestyle{empty}&#10;\begin{document}&#10;&#10;&#10;$\delta_i(x)=A(1-\cos{\pi x_1/L_1)}(1-\cos{\pi x_2/L_2)})$&#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ORIGINALHEIGHT" val="194.4"/>
  <p:tag name="ORIGINALWIDTH" val="357"/>
  <p:tag name="LATEXADDIN" val="\documentclass{article}&#10;\usepackage{amsmath}&#10;\pagestyle{empty}&#10;\begin{document}&#10;&#10;&#10;$\widetilde{x}_2=\dfrac{x_2}{L_2}$&#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ORIGINALHEIGHT" val="222.6"/>
  <p:tag name="ORIGINALWIDTH" val="280.8"/>
  <p:tag name="LATEXADDIN" val="\documentclass{article}&#10;\usepackage{amsmath}&#10;\pagestyle{empty}&#10;\begin{document}&#10;&#10;&#10;$\eta=\dfrac{A}{\delta_c}$&#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ORIGINALHEIGHT" val="179.4"/>
  <p:tag name="ORIGINALWIDTH" val="291.6"/>
  <p:tag name="LATEXADDIN" val="\documentclass{article}&#10;\usepackage{amsmath}&#10;\pagestyle{empty}&#10;\begin{document}&#10;&#10;&#10;$\widetilde{w}=\dfrac{w}{A}$&#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ORIGINALHEIGHT" val="218.4"/>
  <p:tag name="ORIGINALWIDTH" val="304.2"/>
  <p:tag name="LATEXADDIN" val="\documentclass{article}&#10;\usepackage{amsmath}&#10;\pagestyle{empty}&#10;\begin{document}&#10;&#10;&#10;$\xi=\dfrac{L_2}{L_1}$&#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ORIGINALHEIGHT" val="206.4"/>
  <p:tag name="ORIGINALWIDTH" val="296.4"/>
  <p:tag name="LATEXADDIN" val="\documentclass{article}&#10;\usepackage{amsmath}&#10;\pagestyle{empty}&#10;\begin{document}&#10;&#10;&#10;$\widetilde{\delta_i}=\dfrac{\delta_i}{A}$&#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ORIGINALHEIGHT" val="131.7264"/>
  <p:tag name="ORIGINALWIDTH" val="720"/>
  <p:tag name="LATEXADDIN" val="\documentclass{article}&#10;\usepackage{amsmath}&#10;\pagestyle{empty}&#10;\begin{document}&#10;&#10;&#10;$A=\dfrac{1}{2}[\max(\delta_i)-\min(\delta_i)]$&#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ORIGINALHEIGHT" val="218.4"/>
  <p:tag name="ORIGINALWIDTH" val="304.2"/>
  <p:tag name="LATEXADDIN" val="\documentclass{article}&#10;\usepackage{amsmath}&#10;\pagestyle{empty}&#10;\begin{document}&#10;&#10;$\xi=\dfrac{L_1}{L_2}$&#10;\end{document}"/>
  <p:tag name="IGUANATEXSIZE" val="25"/>
</p:tagLst>
</file>

<file path=ppt/tags/tag37.xml><?xml version="1.0" encoding="utf-8"?>
<p:tagLst xmlns:a="http://schemas.openxmlformats.org/drawingml/2006/main" xmlns:r="http://schemas.openxmlformats.org/officeDocument/2006/relationships" xmlns:p="http://schemas.openxmlformats.org/presentationml/2006/main">
  <p:tag name="ORIGINALHEIGHT" val="157.4276"/>
  <p:tag name="ORIGINALWIDTH" val="720"/>
  <p:tag name="LATEXADDIN" val="\documentclass{article}&#10;\usepackage{amsmath}&#10;\pagestyle{empty}&#10;\begin{document}&#10;&#10;$\beta=\frac{EH^3\delta_c}{12e\sigma_cL_1^4(1-\nu^2)}$&#10;&#10;\end{document}"/>
  <p:tag name="IGUANATEXSIZE" val="2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ta=\frac{A}{\delta_c}$&#10;\end{document}"/>
  <p:tag name="IGUANATEXSIZE" val="25"/>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detilde{E}_b=E_b/E_{frac}$&#10;&#10;\end{document}"/>
  <p:tag name="IGUANATEXSIZE" val="25"/>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igma_c$&#10;&#10;\end{document}"/>
  <p:tag name="IGUANATEXSIZE" val="20"/>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_{frac}=eL\sigma_c\delta_c$&#10;&#10;\end{document}"/>
  <p:tag name="IGUANATEXSIZE" val="25"/>
</p:tagLst>
</file>

<file path=ppt/tags/tag41.xml><?xml version="1.0" encoding="utf-8"?>
<p:tagLst xmlns:a="http://schemas.openxmlformats.org/drawingml/2006/main" xmlns:r="http://schemas.openxmlformats.org/officeDocument/2006/relationships" xmlns:p="http://schemas.openxmlformats.org/presentationml/2006/main">
  <p:tag name="ORIGINALHEIGHT" val="218.4"/>
  <p:tag name="ORIGINALWIDTH" val="304.2"/>
  <p:tag name="LATEXADDIN" val="\documentclass{article}&#10;\usepackage{amsmath}&#10;\pagestyle{empty}&#10;\begin{document}&#10;&#10;$\xi=\dfrac{L_1}{L_2}$&#10;\end{document}"/>
  <p:tag name="IGUANATEXSIZE" val="25"/>
</p:tagLst>
</file>

<file path=ppt/tags/tag42.xml><?xml version="1.0" encoding="utf-8"?>
<p:tagLst xmlns:a="http://schemas.openxmlformats.org/drawingml/2006/main" xmlns:r="http://schemas.openxmlformats.org/officeDocument/2006/relationships" xmlns:p="http://schemas.openxmlformats.org/presentationml/2006/main">
  <p:tag name="ORIGINALHEIGHT" val="157.4276"/>
  <p:tag name="ORIGINALWIDTH" val="720"/>
  <p:tag name="LATEXADDIN" val="\documentclass{article}&#10;\usepackage{amsmath}&#10;\pagestyle{empty}&#10;\begin{document}&#10;&#10;$\beta=\frac{EH^3\delta_c}{12e\sigma_cL_1^4(1-\nu^2)}$&#10;&#10;\end{document}"/>
  <p:tag name="IGUANATEXSIZE" val="25"/>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ta=\frac{A}{\delta_c}$&#10;\end{document}"/>
  <p:tag name="IGUANATEXSIZE" val="25"/>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detilde{E}_b=E_b/E_{frac}$&#10;&#10;\end{document}"/>
  <p:tag name="IGUANATEXSIZE" val="25"/>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_{frac}=eL\sigma_c\delta_c$&#10;&#10;\end{document}"/>
  <p:tag name="IGUANATEXSIZE" val="25"/>
</p:tagLst>
</file>

<file path=ppt/tags/tag46.xml><?xml version="1.0" encoding="utf-8"?>
<p:tagLst xmlns:a="http://schemas.openxmlformats.org/drawingml/2006/main" xmlns:r="http://schemas.openxmlformats.org/officeDocument/2006/relationships" xmlns:p="http://schemas.openxmlformats.org/presentationml/2006/main">
  <p:tag name="ORIGINALHEIGHT" val="218.4"/>
  <p:tag name="ORIGINALWIDTH" val="304.2"/>
  <p:tag name="LATEXADDIN" val="\documentclass{article}&#10;\usepackage{amsmath}&#10;\pagestyle{empty}&#10;\begin{document}&#10;&#10;$\xi=\dfrac{L_1}{L_2}$&#10;\end{document}"/>
  <p:tag name="IGUANATEXSIZE" val="25"/>
</p:tagLst>
</file>

<file path=ppt/tags/tag47.xml><?xml version="1.0" encoding="utf-8"?>
<p:tagLst xmlns:a="http://schemas.openxmlformats.org/drawingml/2006/main" xmlns:r="http://schemas.openxmlformats.org/officeDocument/2006/relationships" xmlns:p="http://schemas.openxmlformats.org/presentationml/2006/main">
  <p:tag name="ORIGINALHEIGHT" val="157.4276"/>
  <p:tag name="ORIGINALWIDTH" val="720"/>
  <p:tag name="LATEXADDIN" val="\documentclass{article}&#10;\usepackage{amsmath}&#10;\pagestyle{empty}&#10;\begin{document}&#10;&#10;$\beta=\frac{EH^3\delta_c}{12e\sigma_cL_1^4(1-\nu^2)}$&#10;&#10;\end{document}"/>
  <p:tag name="IGUANATEXSIZE" val="25"/>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ta=\frac{A}{\delta_c}$&#10;\end{document}"/>
  <p:tag name="IGUANATEXSIZE" val="25"/>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detilde{E}_b=E_b/E_{frac}$&#10;&#10;\end{document}"/>
  <p:tag name="IGUANATEXSIZE" val="2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elta_c$&#10;&#10;\end{document}"/>
  <p:tag name="IGUANATEXSIZE" val="20"/>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_{frac}=eL\sigma_c\delta_c$&#10;&#10;\end{document}"/>
  <p:tag name="IGUANATEXSIZE" val="25"/>
</p:tagLst>
</file>

<file path=ppt/tags/tag51.xml><?xml version="1.0" encoding="utf-8"?>
<p:tagLst xmlns:a="http://schemas.openxmlformats.org/drawingml/2006/main" xmlns:r="http://schemas.openxmlformats.org/officeDocument/2006/relationships" xmlns:p="http://schemas.openxmlformats.org/presentationml/2006/main">
  <p:tag name="ORIGINALHEIGHT" val="157.4276"/>
  <p:tag name="ORIGINALWIDTH" val="720"/>
  <p:tag name="LATEXADDIN" val="\documentclass{article}&#10;\usepackage{amsmath}&#10;\pagestyle{empty}&#10;\begin{document}&#10;&#10;$\beta=\frac{EH^3\delta_c}{12e\sigma_cL_1^4(1-\nu^2)}$&#10;&#10;\end{document}"/>
  <p:tag name="IGUANATEXSIZE" val="25"/>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widetilde{E}_b=E_b/E_{frac}$&#10;&#10;\end{document}"/>
  <p:tag name="IGUANATEXSIZE" val="25"/>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_{frac}=eL\sigma_c\delta_c$&#10;&#10;\end{document}"/>
  <p:tag name="IGUANATEXSIZE" val="25"/>
</p:tagLst>
</file>

<file path=ppt/tags/tag54.xml><?xml version="1.0" encoding="utf-8"?>
<p:tagLst xmlns:a="http://schemas.openxmlformats.org/drawingml/2006/main" xmlns:r="http://schemas.openxmlformats.org/officeDocument/2006/relationships" xmlns:p="http://schemas.openxmlformats.org/presentationml/2006/main">
  <p:tag name="ORIGINALHEIGHT" val="134.4"/>
  <p:tag name="ORIGINALWIDTH" val="459"/>
  <p:tag name="LATEXADDIN" val="\documentclass{article}&#10;\usepackage{amsmath}&#10;\pagestyle{empty}&#10;\begin{document}&#10;&#10;$\eta=\frac{A}{\delta_c}=5$&#10;\end{document}"/>
  <p:tag name="IGUANATEXSIZE" val="25"/>
</p:tagLst>
</file>

<file path=ppt/tags/tag55.xml><?xml version="1.0" encoding="utf-8"?>
<p:tagLst xmlns:a="http://schemas.openxmlformats.org/drawingml/2006/main" xmlns:r="http://schemas.openxmlformats.org/officeDocument/2006/relationships" xmlns:p="http://schemas.openxmlformats.org/presentationml/2006/main">
  <p:tag name="ORIGINALHEIGHT" val="218.4"/>
  <p:tag name="ORIGINALWIDTH" val="304.2"/>
  <p:tag name="LATEXADDIN" val="\documentclass{article}&#10;\usepackage{amsmath}&#10;\pagestyle{empty}&#10;\begin{document}&#10;&#10;$\xi=\dfrac{L_2}{L_1}$&#10;\end{document}"/>
  <p:tag name="IGUANATEXSIZE" val="25"/>
</p:tagLst>
</file>

<file path=ppt/tags/tag56.xml><?xml version="1.0" encoding="utf-8"?>
<p:tagLst xmlns:a="http://schemas.openxmlformats.org/drawingml/2006/main" xmlns:r="http://schemas.openxmlformats.org/officeDocument/2006/relationships" xmlns:p="http://schemas.openxmlformats.org/presentationml/2006/main">
  <p:tag name="ORIGINALHEIGHT" val="93.30157"/>
  <p:tag name="ORIGINALWIDTH" val="720"/>
  <p:tag name="LATEXADDIN" val="\documentclass{article}&#10;\usepackage{amsmath}&#10;\pagestyle{empty}&#10;\begin{document}&#10;&#10;$\beta=\frac{EH^3\delta_c}{12e\sigma_cL_1^4(1-\nu^2)}=6\times10^{-5}$&#10;&#10;\end{document}"/>
  <p:tag name="IGUANATEXSIZE" val="25"/>
</p:tagLst>
</file>

<file path=ppt/tags/tag57.xml><?xml version="1.0" encoding="utf-8"?>
<p:tagLst xmlns:a="http://schemas.openxmlformats.org/drawingml/2006/main" xmlns:r="http://schemas.openxmlformats.org/officeDocument/2006/relationships" xmlns:p="http://schemas.openxmlformats.org/presentationml/2006/main">
  <p:tag name="ORIGINALHEIGHT" val="134.4"/>
  <p:tag name="ORIGINALWIDTH" val="459"/>
  <p:tag name="LATEXADDIN" val="\documentclass{article}&#10;\usepackage{amsmath}&#10;\pagestyle{empty}&#10;\begin{document}&#10;&#10;$\eta=\frac{A}{\delta_c}=5$&#10;\end{document}"/>
  <p:tag name="IGUANATEXSIZE" val="25"/>
</p:tagLst>
</file>

<file path=ppt/tags/tag58.xml><?xml version="1.0" encoding="utf-8"?>
<p:tagLst xmlns:a="http://schemas.openxmlformats.org/drawingml/2006/main" xmlns:r="http://schemas.openxmlformats.org/officeDocument/2006/relationships" xmlns:p="http://schemas.openxmlformats.org/presentationml/2006/main">
  <p:tag name="ORIGINALHEIGHT" val="218.4"/>
  <p:tag name="ORIGINALWIDTH" val="490.2"/>
  <p:tag name="LATEXADDIN" val="\documentclass{article}&#10;\usepackage{amsmath}&#10;\pagestyle{empty}&#10;\begin{document}&#10;&#10;$\xi=\dfrac{L_2}{L_1}=1$&#10;\end{document}"/>
  <p:tag name="IGUANATEXSIZE" val="25"/>
</p:tagLst>
</file>

<file path=ppt/tags/tag59.xml><?xml version="1.0" encoding="utf-8"?>
<p:tagLst xmlns:a="http://schemas.openxmlformats.org/drawingml/2006/main" xmlns:r="http://schemas.openxmlformats.org/officeDocument/2006/relationships" xmlns:p="http://schemas.openxmlformats.org/presentationml/2006/main">
  <p:tag name="ORIGINALHEIGHT" val="157.4276"/>
  <p:tag name="ORIGINALWIDTH" val="720"/>
  <p:tag name="LATEXADDIN" val="\documentclass{article}&#10;\usepackage{amsmath}&#10;\pagestyle{empty}&#10;\begin{document}&#10;&#10;$\beta=\frac{EH^3\delta_c}{12e\sigma_cL_1^4(1-\nu^2)}$&#10;&#10;\end{document}"/>
  <p:tag name="IGUANATEXSIZE" val="2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delta$&#10;&#10;\end{document}"/>
  <p:tag name="IGUANATEXSIZE" val="20"/>
</p:tagLst>
</file>

<file path=ppt/tags/tag60.xml><?xml version="1.0" encoding="utf-8"?>
<p:tagLst xmlns:a="http://schemas.openxmlformats.org/drawingml/2006/main" xmlns:r="http://schemas.openxmlformats.org/officeDocument/2006/relationships" xmlns:p="http://schemas.openxmlformats.org/presentationml/2006/main">
  <p:tag name="ORIGINALHEIGHT" val="102.4931"/>
  <p:tag name="ORIGINALWIDTH" val="720"/>
  <p:tag name="LATEXADDIN" val="\documentclass{article}&#10;\usepackage{amsmath}&#10;\pagestyle{empty}&#10;\begin{document}&#10;&#10;&#10;&#10;$\bar{T}=\dfrac{1}{L_1L_2}\int_0^{L_1} \int_0^{L_2} T(x_1,x_2)dx_1dx_2$&#10;\end{document}"/>
  <p:tag name="IGUANATEXSIZE" val="20"/>
</p:tagLst>
</file>

<file path=ppt/tags/tag61.xml><?xml version="1.0" encoding="utf-8"?>
<p:tagLst xmlns:a="http://schemas.openxmlformats.org/drawingml/2006/main" xmlns:r="http://schemas.openxmlformats.org/officeDocument/2006/relationships" xmlns:p="http://schemas.openxmlformats.org/presentationml/2006/main">
  <p:tag name="ORIGINALHEIGHT" val="134.4"/>
  <p:tag name="ORIGINALWIDTH" val="459"/>
  <p:tag name="LATEXADDIN" val="\documentclass{article}&#10;\usepackage{amsmath}&#10;\pagestyle{empty}&#10;\begin{document}&#10;&#10;$\eta=\frac{A}{\delta_c}=5$&#10;\end{document}"/>
  <p:tag name="IGUANATEXSIZE" val="25"/>
</p:tagLst>
</file>

<file path=ppt/tags/tag62.xml><?xml version="1.0" encoding="utf-8"?>
<p:tagLst xmlns:a="http://schemas.openxmlformats.org/drawingml/2006/main" xmlns:r="http://schemas.openxmlformats.org/officeDocument/2006/relationships" xmlns:p="http://schemas.openxmlformats.org/presentationml/2006/main">
  <p:tag name="ORIGINALHEIGHT" val="133.8"/>
  <p:tag name="ORIGINALWIDTH" val="471.6"/>
  <p:tag name="LATEXADDIN" val="\documentclass{article}&#10;\usepackage{amsmath}&#10;\pagestyle{empty}&#10;\begin{document}&#10;&#10;$\xi=\frac{L_2}{L_1}=1$&#10;\end{document}"/>
  <p:tag name="IGUANATEXSIZE" val="25"/>
</p:tagLst>
</file>

<file path=ppt/tags/tag63.xml><?xml version="1.0" encoding="utf-8"?>
<p:tagLst xmlns:a="http://schemas.openxmlformats.org/drawingml/2006/main" xmlns:r="http://schemas.openxmlformats.org/officeDocument/2006/relationships" xmlns:p="http://schemas.openxmlformats.org/presentationml/2006/main">
  <p:tag name="ORIGINALHEIGHT" val="89.4"/>
  <p:tag name="ORIGINALWIDTH" val="55.2"/>
  <p:tag name="LATEXADDIN" val="\documentclass{article}&#10;\usepackage{amsmath}&#10;\pagestyle{empty}&#10;\begin{document}&#10;&#10;&#10;&#10;$\beta$&#10;&#10;\end{document}"/>
  <p:tag name="IGUANATEXSIZE" val="20"/>
</p:tagLst>
</file>

<file path=ppt/tags/tag64.xml><?xml version="1.0" encoding="utf-8"?>
<p:tagLst xmlns:a="http://schemas.openxmlformats.org/drawingml/2006/main" xmlns:r="http://schemas.openxmlformats.org/officeDocument/2006/relationships" xmlns:p="http://schemas.openxmlformats.org/presentationml/2006/main">
  <p:tag name="ORIGINALHEIGHT" val="168.2927"/>
  <p:tag name="ORIGINALWIDTH" val="720"/>
  <p:tag name="LATEXADDIN" val="\documentclass{article}&#10;\usepackage{amsmath}&#10;\pagestyle{empty}&#10;\begin{document}&#10;&#10;&#10;$S_r(D)=\dfrac{A+B+C}{L}$&#10;&#10;\end{document}"/>
  <p:tag name="IGUANATEXSIZE" val="20"/>
</p:tagLst>
</file>

<file path=ppt/tags/tag65.xml><?xml version="1.0" encoding="utf-8"?>
<p:tagLst xmlns:a="http://schemas.openxmlformats.org/drawingml/2006/main" xmlns:r="http://schemas.openxmlformats.org/officeDocument/2006/relationships" xmlns:p="http://schemas.openxmlformats.org/presentationml/2006/main">
  <p:tag name="ORIGINALHEIGHT" val="61.73811"/>
  <p:tag name="ORIGINALWIDTH" val="720"/>
  <p:tag name="LATEXADDIN" val="\documentclass{article}&#10;\usepackage{amsmath}&#10;\pagestyle{empty}&#10;\begin{document}&#10;&#10;&#10;&#10;$D$ - Distance to peak of&#10;\end{document}"/>
  <p:tag name="IGUANATEXSIZE" val="20"/>
</p:tagLst>
</file>

<file path=ppt/tags/tag66.xml><?xml version="1.0" encoding="utf-8"?>
<p:tagLst xmlns:a="http://schemas.openxmlformats.org/drawingml/2006/main" xmlns:r="http://schemas.openxmlformats.org/officeDocument/2006/relationships" xmlns:p="http://schemas.openxmlformats.org/presentationml/2006/main">
  <p:tag name="ORIGINALHEIGHT" val="56.95126"/>
  <p:tag name="ORIGINALWIDTH" val="720"/>
  <p:tag name="LATEXADDIN" val="\documentclass{article}&#10;\usepackage{amsmath}&#10;\pagestyle{empty}&#10;\begin{document}&#10;&#10;&#10;&#10;$A$,$B$,$C$ - Surface area with&#10;\end{document}"/>
  <p:tag name="IGUANATEXSIZE" val="20"/>
</p:tagLst>
</file>

<file path=ppt/tags/tag67.xml><?xml version="1.0" encoding="utf-8"?>
<p:tagLst xmlns:a="http://schemas.openxmlformats.org/drawingml/2006/main" xmlns:r="http://schemas.openxmlformats.org/officeDocument/2006/relationships" xmlns:p="http://schemas.openxmlformats.org/presentationml/2006/main">
  <p:tag name="ORIGINALHEIGHT" val="48.52535"/>
  <p:tag name="ORIGINALWIDTH" val="720"/>
  <p:tag name="LATEXADDIN" val="\documentclass{article}&#10;\usepackage{amsmath}&#10;\pagestyle{empty}&#10;\begin{document}&#10;&#10;&#10;distance smaller than $D$&#10;&#10;\end{document}"/>
  <p:tag name="IGUANATEXSIZE" val="20"/>
</p:tagLst>
</file>

<file path=ppt/tags/tag68.xml><?xml version="1.0" encoding="utf-8"?>
<p:tagLst xmlns:a="http://schemas.openxmlformats.org/drawingml/2006/main" xmlns:r="http://schemas.openxmlformats.org/officeDocument/2006/relationships" xmlns:p="http://schemas.openxmlformats.org/presentationml/2006/main">
  <p:tag name="ORIGINALHEIGHT" val="53.94283"/>
  <p:tag name="ORIGINALWIDTH" val="720"/>
  <p:tag name="LATEXADDIN" val="\documentclass{article}&#10;\usepackage{amsmath}&#10;\pagestyle{empty}&#10;\begin{document}&#10;&#10;&#10;$L$ - Total surface area&#10;&#10;\end{document}"/>
  <p:tag name="IGUANATEXSIZE" val="20"/>
</p:tagLst>
</file>

<file path=ppt/tags/tag69.xml><?xml version="1.0" encoding="utf-8"?>
<p:tagLst xmlns:a="http://schemas.openxmlformats.org/drawingml/2006/main" xmlns:r="http://schemas.openxmlformats.org/officeDocument/2006/relationships" xmlns:p="http://schemas.openxmlformats.org/presentationml/2006/main">
  <p:tag name="ORIGINALHEIGHT" val="70.8"/>
  <p:tag name="ORIGINALWIDTH" val="469.2"/>
  <p:tag name="LATEXADDIN" val="\documentclass{article}&#10;\usepackage{amsmath}&#10;\pagestyle{empty}&#10;\begin{document}&#10;&#10;&#10;the surface&#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ORIGINALHEIGHT" val="96.14102"/>
  <p:tag name="ORIGINALWIDTH" val="720"/>
  <p:tag name="LATEXADDIN" val="\documentclass{article}&#10;\usepackage{amsmath}&#10;\pagestyle{empty}&#10;\begin{document}&#10;&#10;$\dfrac{d^4w}{dx_1^4}+\dfrac{d^4w}{dx_2^4}+2\dfrac{d^4w}{dx_1^2dx_2^2}=\dfrac{T(\delta_i(x)+w(x))}{D}$&#10;&#10;\end{document}"/>
  <p:tag name="IGUANATEXSIZE" val="20"/>
</p:tagLst>
</file>

<file path=ppt/tags/tag70.xml><?xml version="1.0" encoding="utf-8"?>
<p:tagLst xmlns:a="http://schemas.openxmlformats.org/drawingml/2006/main" xmlns:r="http://schemas.openxmlformats.org/officeDocument/2006/relationships" xmlns:p="http://schemas.openxmlformats.org/presentationml/2006/main">
  <p:tag name="ORIGINALHEIGHT" val="67.8"/>
  <p:tag name="ORIGINALWIDTH" val="76.8"/>
  <p:tag name="LATEXADDIN" val="\documentclass{article}&#10;\usepackage{amsmath}&#10;\pagestyle{empty}&#10;\begin{document}&#10;&#10;&#10;&#10;$D$&#10;\end{document}"/>
  <p:tag name="IGUANATEXSIZE" val="20"/>
</p:tagLst>
</file>

<file path=ppt/tags/tag71.xml><?xml version="1.0" encoding="utf-8"?>
<p:tagLst xmlns:a="http://schemas.openxmlformats.org/drawingml/2006/main" xmlns:r="http://schemas.openxmlformats.org/officeDocument/2006/relationships" xmlns:p="http://schemas.openxmlformats.org/presentationml/2006/main">
  <p:tag name="ORIGINALHEIGHT" val="71.4"/>
  <p:tag name="ORIGINALWIDTH" val="69"/>
  <p:tag name="LATEXADDIN" val="\documentclass{article}&#10;\usepackage{amsmath}&#10;\pagestyle{empty}&#10;\begin{document}&#10;&#10;&#10;&#10;$A$&#10;\end{document}"/>
  <p:tag name="IGUANATEXSIZE" val="20"/>
</p:tagLst>
</file>

<file path=ppt/tags/tag72.xml><?xml version="1.0" encoding="utf-8"?>
<p:tagLst xmlns:a="http://schemas.openxmlformats.org/drawingml/2006/main" xmlns:r="http://schemas.openxmlformats.org/officeDocument/2006/relationships" xmlns:p="http://schemas.openxmlformats.org/presentationml/2006/main">
  <p:tag name="ORIGINALHEIGHT" val="67.8"/>
  <p:tag name="ORIGINALWIDTH" val="72"/>
  <p:tag name="LATEXADDIN" val="\documentclass{article}&#10;\usepackage{amsmath}&#10;\pagestyle{empty}&#10;\begin{document}&#10;&#10;&#10;&#10;$B$&#10;\end{document}"/>
  <p:tag name="IGUANATEXSIZE" val="20"/>
</p:tagLst>
</file>

<file path=ppt/tags/tag73.xml><?xml version="1.0" encoding="utf-8"?>
<p:tagLst xmlns:a="http://schemas.openxmlformats.org/drawingml/2006/main" xmlns:r="http://schemas.openxmlformats.org/officeDocument/2006/relationships" xmlns:p="http://schemas.openxmlformats.org/presentationml/2006/main">
  <p:tag name="ORIGINALHEIGHT" val="72.6"/>
  <p:tag name="ORIGINALWIDTH" val="71.4"/>
  <p:tag name="LATEXADDIN" val="\documentclass{article}&#10;\usepackage{amsmath}&#10;\pagestyle{empty}&#10;\begin{document}&#10;&#10;&#10;&#10;$C$&#10;\end{document}"/>
  <p:tag name="IGUANATEXSIZE" val="20"/>
</p:tagLst>
</file>

<file path=ppt/tags/tag74.xml><?xml version="1.0" encoding="utf-8"?>
<p:tagLst xmlns:a="http://schemas.openxmlformats.org/drawingml/2006/main" xmlns:r="http://schemas.openxmlformats.org/officeDocument/2006/relationships" xmlns:p="http://schemas.openxmlformats.org/presentationml/2006/main">
  <p:tag name="ORIGINALHEIGHT" val="67.8"/>
  <p:tag name="ORIGINALWIDTH" val="60.6"/>
  <p:tag name="LATEXADDIN" val="\documentclass{article}&#10;\usepackage{amsmath}&#10;\pagestyle{empty}&#10;\begin{document}&#10;&#10;&#10;&#10;$L$&#10;\end{document}"/>
  <p:tag name="IGUANATEXSIZE" val="20"/>
</p:tagLst>
</file>

<file path=ppt/tags/tag75.xml><?xml version="1.0" encoding="utf-8"?>
<p:tagLst xmlns:a="http://schemas.openxmlformats.org/drawingml/2006/main" xmlns:r="http://schemas.openxmlformats.org/officeDocument/2006/relationships" xmlns:p="http://schemas.openxmlformats.org/presentationml/2006/main">
  <p:tag name="ORIGINALHEIGHT" val="70.2"/>
  <p:tag name="ORIGINALWIDTH" val="207.6"/>
  <p:tag name="LATEXADDIN" val="\documentclass{article}&#10;\usepackage{amsmath}&#10;\pagestyle{empty}&#10;\begin{document}&#10;&#10;&#10;&#10;Peak&#10;\end{document}"/>
  <p:tag name="IGUANATEXSIZE" val="20"/>
</p:tagLst>
</file>

<file path=ppt/tags/tag76.xml><?xml version="1.0" encoding="utf-8"?>
<p:tagLst xmlns:a="http://schemas.openxmlformats.org/drawingml/2006/main" xmlns:r="http://schemas.openxmlformats.org/officeDocument/2006/relationships" xmlns:p="http://schemas.openxmlformats.org/presentationml/2006/main">
  <p:tag name="ORIGINALHEIGHT" val="157.4276"/>
  <p:tag name="ORIGINALWIDTH" val="720"/>
  <p:tag name="LATEXADDIN" val="\documentclass{article}&#10;\usepackage{amsmath}&#10;\pagestyle{empty}&#10;\begin{document}&#10;&#10;$\beta=\frac{EH^3\delta_c}{12e\sigma_cL_1^4(1-\nu^2)}$&#10;&#10;\end{document}"/>
  <p:tag name="IGUANATEXSIZE" val="25"/>
  <p:tag name="LAYER" val="1"/>
  <p:tag name="SELECTIONNAME" val="Picture 2"/>
</p:tagLst>
</file>

<file path=ppt/tags/tag77.xml><?xml version="1.0" encoding="utf-8"?>
<p:tagLst xmlns:a="http://schemas.openxmlformats.org/drawingml/2006/main" xmlns:r="http://schemas.openxmlformats.org/officeDocument/2006/relationships" xmlns:p="http://schemas.openxmlformats.org/presentationml/2006/main">
  <p:tag name="ORIGINALHEIGHT" val="102.4931"/>
  <p:tag name="ORIGINALWIDTH" val="720"/>
  <p:tag name="LATEXADDIN" val="\documentclass{article}&#10;\usepackage{amsmath}&#10;\pagestyle{empty}&#10;\begin{document}&#10;&#10;&#10;&#10;$\bar{T}=\dfrac{1}{L_1L_2}\int_0^{L_1} \int_0^{L_2} T(x_1,x_2)dx_1dx_2$&#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ORIGINALHEIGHT" val="99.6"/>
  <p:tag name="ORIGINALWIDTH" val="712.2"/>
  <p:tag name="LATEXADDIN" val="\documentclass{article}&#10;\usepackage{amsmath}&#10;\pagestyle{empty}&#10;\begin{document}&#10;&#10;&#10;$S_r(4*\delta_c)=0.23$&#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ORIGINALHEIGHT" val="108.6"/>
  <p:tag name="ORIGINALWIDTH" val="672.6"/>
  <p:tag name="LATEXADDIN" val="\documentclass{article}&#10;\usepackage{amsmath}&#10;\pagestyle{empty}&#10;\begin{document}&#10;&#10;&#10;$\bar{T}_{max}/\sigma_c=0.72$&#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ORIGINALHEIGHT" val="243"/>
  <p:tag name="ORIGINALWIDTH" val="675.6"/>
  <p:tag name="LATEXADDIN" val="\documentclass{article}&#10;\usepackage{amsmath}&#10;\pagestyle{empty}&#10;\begin{document}&#10;&#10;&#10;$D=\dfrac{H^3E}{12(1-\nu^2)}$&#10;&#10;\end{document}"/>
  <p:tag name="IGUANATEXSIZE" val="20"/>
</p:tagLst>
</file>

<file path=ppt/tags/tag80.xml><?xml version="1.0" encoding="utf-8"?>
<p:tagLst xmlns:a="http://schemas.openxmlformats.org/drawingml/2006/main" xmlns:r="http://schemas.openxmlformats.org/officeDocument/2006/relationships" xmlns:p="http://schemas.openxmlformats.org/presentationml/2006/main">
  <p:tag name="ORIGINALHEIGHT" val="99.6"/>
  <p:tag name="ORIGINALWIDTH" val="712.2"/>
  <p:tag name="LATEXADDIN" val="\documentclass{article}&#10;\usepackage{amsmath}&#10;\pagestyle{empty}&#10;\begin{document}&#10;&#10;&#10;$S_r(4*\delta_c)=0.23$&#10;&#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ORIGINALHEIGHT" val="108.6"/>
  <p:tag name="ORIGINALWIDTH" val="669.6"/>
  <p:tag name="LATEXADDIN" val="\documentclass{article}&#10;\usepackage{amsmath}&#10;\pagestyle{empty}&#10;\begin{document}&#10;&#10;&#10;$\bar{T}_{max}/\sigma_c=0.21$&#10;&#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ORIGINALHEIGHT" val="55.02764"/>
  <p:tag name="ORIGINALWIDTH" val="720"/>
  <p:tag name="LATEXADDIN" val="\documentclass{article}&#10;\usepackage{amsmath}&#10;\pagestyle{empty}&#10;\begin{document}&#10;&#10;&#10;$\beta\rightarrow\infty$, rigid film($\beta\geq 2e-3$)&#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ORIGINALHEIGHT" val="86.4"/>
  <p:tag name="ORIGINALWIDTH" val="75.6"/>
  <p:tag name="LATEXADDIN" val="\documentclass{article}&#10;\usepackage{amsmath}&#10;\pagestyle{empty}&#10;\begin{document}&#10;&#10;&#10;$\delta_c$&#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ORIGINALHEIGHT" val="89.4"/>
  <p:tag name="ORIGINALWIDTH" val="55.2"/>
  <p:tag name="LATEXADDIN" val="\documentclass{article}&#10;\usepackage{amsmath}&#10;\pagestyle{empty}&#10;\begin{document}&#10;&#10;&#10;&#10;$\beta$&#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ORIGINALHEIGHT" val="218.4"/>
  <p:tag name="ORIGINALWIDTH" val="304.2"/>
  <p:tag name="LATEXADDIN" val="\documentclass{article}&#10;\usepackage{amsmath}&#10;\pagestyle{empty}&#10;\begin{document}&#10;&#10;$\xi=\dfrac{L_1}{L_2}$&#10;\end{document}"/>
  <p:tag name="IGUANATEXSIZE" val="25"/>
</p:tagLst>
</file>

<file path=ppt/tags/tag86.xml><?xml version="1.0" encoding="utf-8"?>
<p:tagLst xmlns:a="http://schemas.openxmlformats.org/drawingml/2006/main" xmlns:r="http://schemas.openxmlformats.org/officeDocument/2006/relationships" xmlns:p="http://schemas.openxmlformats.org/presentationml/2006/main">
  <p:tag name="ORIGINALHEIGHT" val="102.4931"/>
  <p:tag name="ORIGINALWIDTH" val="720"/>
  <p:tag name="LATEXADDIN" val="\documentclass{article}&#10;\usepackage{amsmath}&#10;\pagestyle{empty}&#10;\begin{document}&#10;&#10;&#10;&#10;$\bar{T}=\dfrac{1}{L_1L_2}\int_0^{L_1} \int_0^{L_2} T(x_1,x_2)dx_1dx_2$&#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ta=\frac{EH^3\delta_c}{12e\sigma_cL^4(1-\nu^2)}$&#10;&#10;\end{document}"/>
  <p:tag name="IGUANATEXSIZE" val="25"/>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ta=\frac{A}{\delta_c}$&#10;\end{document}"/>
  <p:tag name="IGUANATEXSIZE" val="25"/>
</p:tagLst>
</file>

<file path=ppt/tags/tag89.xml><?xml version="1.0" encoding="utf-8"?>
<p:tagLst xmlns:a="http://schemas.openxmlformats.org/drawingml/2006/main" xmlns:r="http://schemas.openxmlformats.org/officeDocument/2006/relationships" xmlns:p="http://schemas.openxmlformats.org/presentationml/2006/main">
  <p:tag name="ORIGINALHEIGHT" val="168.2927"/>
  <p:tag name="ORIGINALWIDTH" val="720"/>
  <p:tag name="LATEXADDIN" val="\documentclass{article}&#10;\usepackage{amsmath}&#10;\pagestyle{empty}&#10;\begin{document}&#10;&#10;&#10;$S_r(D)=\dfrac{A+B+C}{L}$&#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ORIGINALHEIGHT" val="193.8"/>
  <p:tag name="ORIGINALWIDTH" val="633.6"/>
  <p:tag name="LATEXADDIN" val="\documentclass{article}&#10;\usepackage{amsmath}&#10;\pagestyle{empty}&#10;\begin{document}&#10;&#10;&#10;$T(\delta)=K_n\dfrac{\sigma_c}{\delta_c}\delta$&#10;&#10;\end{document}"/>
  <p:tag name="IGUANATEXSIZE" val="20"/>
</p:tagLst>
</file>

<file path=ppt/tags/tag90.xml><?xml version="1.0" encoding="utf-8"?>
<p:tagLst xmlns:a="http://schemas.openxmlformats.org/drawingml/2006/main" xmlns:r="http://schemas.openxmlformats.org/officeDocument/2006/relationships" xmlns:p="http://schemas.openxmlformats.org/presentationml/2006/main">
  <p:tag name="ORIGINALHEIGHT" val="61.73811"/>
  <p:tag name="ORIGINALWIDTH" val="720"/>
  <p:tag name="LATEXADDIN" val="\documentclass{article}&#10;\usepackage{amsmath}&#10;\pagestyle{empty}&#10;\begin{document}&#10;&#10;&#10;&#10;$D$ - Distance to peak of&#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ORIGINALHEIGHT" val="56.95126"/>
  <p:tag name="ORIGINALWIDTH" val="720"/>
  <p:tag name="LATEXADDIN" val="\documentclass{article}&#10;\usepackage{amsmath}&#10;\pagestyle{empty}&#10;\begin{document}&#10;&#10;&#10;&#10;$A$,$B$,$C$ - Surface area with&#10;\end{document}"/>
  <p:tag name="IGUANATEXSIZE" val="20"/>
</p:tagLst>
</file>

<file path=ppt/tags/tag92.xml><?xml version="1.0" encoding="utf-8"?>
<p:tagLst xmlns:a="http://schemas.openxmlformats.org/drawingml/2006/main" xmlns:r="http://schemas.openxmlformats.org/officeDocument/2006/relationships" xmlns:p="http://schemas.openxmlformats.org/presentationml/2006/main">
  <p:tag name="ORIGINALHEIGHT" val="48.52535"/>
  <p:tag name="ORIGINALWIDTH" val="720"/>
  <p:tag name="LATEXADDIN" val="\documentclass{article}&#10;\usepackage{amsmath}&#10;\pagestyle{empty}&#10;\begin{document}&#10;&#10;&#10;distance smaller than $D$&#10;&#10;\end{document}"/>
  <p:tag name="IGUANATEXSIZE" val="20"/>
</p:tagLst>
</file>

<file path=ppt/tags/tag93.xml><?xml version="1.0" encoding="utf-8"?>
<p:tagLst xmlns:a="http://schemas.openxmlformats.org/drawingml/2006/main" xmlns:r="http://schemas.openxmlformats.org/officeDocument/2006/relationships" xmlns:p="http://schemas.openxmlformats.org/presentationml/2006/main">
  <p:tag name="ORIGINALHEIGHT" val="53.94283"/>
  <p:tag name="ORIGINALWIDTH" val="720"/>
  <p:tag name="LATEXADDIN" val="\documentclass{article}&#10;\usepackage{amsmath}&#10;\pagestyle{empty}&#10;\begin{document}&#10;&#10;&#10;$L$ - Total surface area&#10;&#10;\end{document}"/>
  <p:tag name="IGUANATEXSIZE" val="20"/>
</p:tagLst>
</file>

<file path=ppt/tags/tag94.xml><?xml version="1.0" encoding="utf-8"?>
<p:tagLst xmlns:a="http://schemas.openxmlformats.org/drawingml/2006/main" xmlns:r="http://schemas.openxmlformats.org/officeDocument/2006/relationships" xmlns:p="http://schemas.openxmlformats.org/presentationml/2006/main">
  <p:tag name="ORIGINALHEIGHT" val="70.8"/>
  <p:tag name="ORIGINALWIDTH" val="469.2"/>
  <p:tag name="LATEXADDIN" val="\documentclass{article}&#10;\usepackage{amsmath}&#10;\pagestyle{empty}&#10;\begin{document}&#10;&#10;&#10;the surface&#10;&#10;\end{document}"/>
  <p:tag name="IGUANATEXSIZE" val="20"/>
</p:tagLst>
</file>

<file path=ppt/tags/tag95.xml><?xml version="1.0" encoding="utf-8"?>
<p:tagLst xmlns:a="http://schemas.openxmlformats.org/drawingml/2006/main" xmlns:r="http://schemas.openxmlformats.org/officeDocument/2006/relationships" xmlns:p="http://schemas.openxmlformats.org/presentationml/2006/main">
  <p:tag name="ORIGINALHEIGHT" val="67.8"/>
  <p:tag name="ORIGINALWIDTH" val="76.8"/>
  <p:tag name="LATEXADDIN" val="\documentclass{article}&#10;\usepackage{amsmath}&#10;\pagestyle{empty}&#10;\begin{document}&#10;&#10;&#10;&#10;$D$&#10;\end{document}"/>
  <p:tag name="IGUANATEXSIZE" val="20"/>
</p:tagLst>
</file>

<file path=ppt/tags/tag96.xml><?xml version="1.0" encoding="utf-8"?>
<p:tagLst xmlns:a="http://schemas.openxmlformats.org/drawingml/2006/main" xmlns:r="http://schemas.openxmlformats.org/officeDocument/2006/relationships" xmlns:p="http://schemas.openxmlformats.org/presentationml/2006/main">
  <p:tag name="ORIGINALHEIGHT" val="71.4"/>
  <p:tag name="ORIGINALWIDTH" val="69"/>
  <p:tag name="LATEXADDIN" val="\documentclass{article}&#10;\usepackage{amsmath}&#10;\pagestyle{empty}&#10;\begin{document}&#10;&#10;&#10;&#10;$A$&#10;\end{document}"/>
  <p:tag name="IGUANATEXSIZE" val="20"/>
</p:tagLst>
</file>

<file path=ppt/tags/tag97.xml><?xml version="1.0" encoding="utf-8"?>
<p:tagLst xmlns:a="http://schemas.openxmlformats.org/drawingml/2006/main" xmlns:r="http://schemas.openxmlformats.org/officeDocument/2006/relationships" xmlns:p="http://schemas.openxmlformats.org/presentationml/2006/main">
  <p:tag name="ORIGINALHEIGHT" val="67.8"/>
  <p:tag name="ORIGINALWIDTH" val="72"/>
  <p:tag name="LATEXADDIN" val="\documentclass{article}&#10;\usepackage{amsmath}&#10;\pagestyle{empty}&#10;\begin{document}&#10;&#10;&#10;&#10;$B$&#10;\end{document}"/>
  <p:tag name="IGUANATEXSIZE" val="20"/>
</p:tagLst>
</file>

<file path=ppt/tags/tag98.xml><?xml version="1.0" encoding="utf-8"?>
<p:tagLst xmlns:a="http://schemas.openxmlformats.org/drawingml/2006/main" xmlns:r="http://schemas.openxmlformats.org/officeDocument/2006/relationships" xmlns:p="http://schemas.openxmlformats.org/presentationml/2006/main">
  <p:tag name="ORIGINALHEIGHT" val="72.6"/>
  <p:tag name="ORIGINALWIDTH" val="71.4"/>
  <p:tag name="LATEXADDIN" val="\documentclass{article}&#10;\usepackage{amsmath}&#10;\pagestyle{empty}&#10;\begin{document}&#10;&#10;&#10;&#10;$C$&#10;\end{document}"/>
  <p:tag name="IGUANATEXSIZE" val="20"/>
</p:tagLst>
</file>

<file path=ppt/tags/tag99.xml><?xml version="1.0" encoding="utf-8"?>
<p:tagLst xmlns:a="http://schemas.openxmlformats.org/drawingml/2006/main" xmlns:r="http://schemas.openxmlformats.org/officeDocument/2006/relationships" xmlns:p="http://schemas.openxmlformats.org/presentationml/2006/main">
  <p:tag name="ORIGINALHEIGHT" val="67.8"/>
  <p:tag name="ORIGINALWIDTH" val="60.6"/>
  <p:tag name="LATEXADDIN" val="\documentclass{article}&#10;\usepackage{amsmath}&#10;\pagestyle{empty}&#10;\begin{document}&#10;&#10;&#10;&#10;$L$&#10;\end{document}"/>
  <p:tag name="IGUANATEXSIZE" val="20"/>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13861</TotalTime>
  <Words>1580</Words>
  <Application>Microsoft Macintosh PowerPoint</Application>
  <PresentationFormat>On-screen Show (4:3)</PresentationFormat>
  <Paragraphs>289</Paragraphs>
  <Slides>47</Slides>
  <Notes>23</Notes>
  <HiddenSlides>1</HiddenSlides>
  <MMClips>4</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50" baseType="lpstr">
      <vt:lpstr>2_Office Theme</vt:lpstr>
      <vt:lpstr>1_Office Theme</vt:lpstr>
      <vt:lpstr>Equation</vt:lpstr>
      <vt:lpstr>PowerPoint Presentation</vt:lpstr>
      <vt:lpstr>Self-Assembled Monolayers</vt:lpstr>
      <vt:lpstr>Materials</vt:lpstr>
      <vt:lpstr>Molecular Dynamics Simulations</vt:lpstr>
      <vt:lpstr>MD Predicted Cohesive Law</vt:lpstr>
      <vt:lpstr>SAM Functionalization Procedure</vt:lpstr>
      <vt:lpstr>Transfer Printing Method</vt:lpstr>
      <vt:lpstr>Interfacial Strength Measurement</vt:lpstr>
      <vt:lpstr>Experiments Predicted Interfacial Strength</vt:lpstr>
      <vt:lpstr>“Side note”: Interface Strength vs. Heat Transport</vt:lpstr>
      <vt:lpstr>Surface Roughness: Si vs. Fused Silica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Delamination Test</vt:lpstr>
      <vt:lpstr>Illustration: Al on Si</vt:lpstr>
      <vt:lpstr>PowerPoint Presentation</vt:lpstr>
      <vt:lpstr>PowerPoint Presentation</vt:lpstr>
      <vt:lpstr>PowerPoint Presentation</vt:lpstr>
      <vt:lpstr>PowerPoint Presentation</vt:lpstr>
      <vt:lpstr>Conclusions</vt:lpstr>
      <vt:lpstr>Wang, Liechti et al., JAM, 2006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ZC2012</dc:creator>
  <cp:lastModifiedBy>Chen Zhang</cp:lastModifiedBy>
  <cp:revision>481</cp:revision>
  <dcterms:modified xsi:type="dcterms:W3CDTF">2017-01-31T00:50:13Z</dcterms:modified>
</cp:coreProperties>
</file>